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55"/>
  </p:notesMasterIdLst>
  <p:handoutMasterIdLst>
    <p:handoutMasterId r:id="rId56"/>
  </p:handoutMasterIdLst>
  <p:sldIdLst>
    <p:sldId id="256" r:id="rId2"/>
    <p:sldId id="331" r:id="rId3"/>
    <p:sldId id="258" r:id="rId4"/>
    <p:sldId id="259" r:id="rId5"/>
    <p:sldId id="260" r:id="rId6"/>
    <p:sldId id="270" r:id="rId7"/>
    <p:sldId id="271" r:id="rId8"/>
    <p:sldId id="272" r:id="rId9"/>
    <p:sldId id="273" r:id="rId10"/>
    <p:sldId id="274" r:id="rId11"/>
    <p:sldId id="275" r:id="rId12"/>
    <p:sldId id="276" r:id="rId13"/>
    <p:sldId id="277" r:id="rId14"/>
    <p:sldId id="278" r:id="rId15"/>
    <p:sldId id="279" r:id="rId16"/>
    <p:sldId id="281" r:id="rId17"/>
    <p:sldId id="282" r:id="rId18"/>
    <p:sldId id="283" r:id="rId19"/>
    <p:sldId id="284" r:id="rId20"/>
    <p:sldId id="285" r:id="rId21"/>
    <p:sldId id="286" r:id="rId22"/>
    <p:sldId id="287" r:id="rId23"/>
    <p:sldId id="288" r:id="rId24"/>
    <p:sldId id="297" r:id="rId25"/>
    <p:sldId id="299" r:id="rId26"/>
    <p:sldId id="289" r:id="rId27"/>
    <p:sldId id="290" r:id="rId28"/>
    <p:sldId id="291" r:id="rId29"/>
    <p:sldId id="292" r:id="rId30"/>
    <p:sldId id="293" r:id="rId31"/>
    <p:sldId id="294" r:id="rId32"/>
    <p:sldId id="295" r:id="rId33"/>
    <p:sldId id="296" r:id="rId34"/>
    <p:sldId id="301" r:id="rId35"/>
    <p:sldId id="302" r:id="rId36"/>
    <p:sldId id="303" r:id="rId37"/>
    <p:sldId id="304" r:id="rId38"/>
    <p:sldId id="305" r:id="rId39"/>
    <p:sldId id="320" r:id="rId40"/>
    <p:sldId id="306" r:id="rId41"/>
    <p:sldId id="307" r:id="rId42"/>
    <p:sldId id="308" r:id="rId43"/>
    <p:sldId id="309" r:id="rId44"/>
    <p:sldId id="310" r:id="rId45"/>
    <p:sldId id="311" r:id="rId46"/>
    <p:sldId id="312" r:id="rId47"/>
    <p:sldId id="313" r:id="rId48"/>
    <p:sldId id="315" r:id="rId49"/>
    <p:sldId id="316" r:id="rId50"/>
    <p:sldId id="317" r:id="rId51"/>
    <p:sldId id="318" r:id="rId52"/>
    <p:sldId id="325" r:id="rId53"/>
    <p:sldId id="330" r:id="rId5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3491A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34597" autoAdjust="0"/>
    <p:restoredTop sz="81019" autoAdjust="0"/>
  </p:normalViewPr>
  <p:slideViewPr>
    <p:cSldViewPr>
      <p:cViewPr>
        <p:scale>
          <a:sx n="50" d="100"/>
          <a:sy n="50" d="100"/>
        </p:scale>
        <p:origin x="-1386" y="-48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3244"/>
    </p:cViewPr>
  </p:sorterViewPr>
  <p:notesViewPr>
    <p:cSldViewPr>
      <p:cViewPr varScale="1">
        <p:scale>
          <a:sx n="75" d="100"/>
          <a:sy n="75" d="100"/>
        </p:scale>
        <p:origin x="-91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F2B382A-6347-418F-A177-F2B3DC4AB899}" type="datetimeFigureOut">
              <a:rPr lang="en-GB"/>
              <a:pPr>
                <a:defRPr/>
              </a:pPr>
              <a:t>06/08/2010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C4E3E0A-D6DB-4FDD-98DD-FB3E0CF9D5FC}"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01AFDB05-421E-40D6-A2DA-FEA261135C12}" type="datetimeFigureOut">
              <a:rPr lang="en-GB"/>
              <a:pPr>
                <a:defRPr/>
              </a:pPr>
              <a:t>06/08/2010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2E14A54-B8A2-42AC-8646-D94134CD1CCD}" type="slidenum">
              <a:rPr lang="en-GB"/>
              <a:pPr>
                <a:defRPr/>
              </a:pPr>
              <a:t>‹#›</a:t>
            </a:fld>
            <a:endParaRPr lang="en-GB"/>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2C6DE4-F4A4-48C9-A947-E1641367235D}" type="slidenum">
              <a:rPr lang="en-GB"/>
              <a:pPr fontAlgn="base">
                <a:spcBef>
                  <a:spcPct val="0"/>
                </a:spcBef>
                <a:spcAft>
                  <a:spcPct val="0"/>
                </a:spcAft>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F3AD59-3D8E-4739-A6D8-4A59EFA2AE75}" type="slidenum">
              <a:rPr lang="en-GB"/>
              <a:pPr fontAlgn="base">
                <a:spcBef>
                  <a:spcPct val="0"/>
                </a:spcBef>
                <a:spcAft>
                  <a:spcPct val="0"/>
                </a:spcAft>
              </a:pPr>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1C77A736-C62F-45BB-AD66-3EEB3A2E9F9E}" type="datetimeFigureOut">
              <a:rPr lang="en-GB"/>
              <a:pPr>
                <a:defRPr/>
              </a:pPr>
              <a:t>06/08/2010</a:t>
            </a:fld>
            <a:endParaRPr lang="en-GB"/>
          </a:p>
        </p:txBody>
      </p:sp>
      <p:sp>
        <p:nvSpPr>
          <p:cNvPr id="6" name="Footer Placeholder 1"/>
          <p:cNvSpPr>
            <a:spLocks noGrp="1"/>
          </p:cNvSpPr>
          <p:nvPr>
            <p:ph type="ftr" sz="quarter" idx="11"/>
          </p:nvPr>
        </p:nvSpPr>
        <p:spPr/>
        <p:txBody>
          <a:bodyPr/>
          <a:lstStyle>
            <a:lvl1pPr>
              <a:defRPr/>
            </a:lvl1pPr>
          </a:lstStyle>
          <a:p>
            <a:pPr>
              <a:defRPr/>
            </a:pPr>
            <a:endParaRPr lang="en-GB"/>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E6C20F06-B09E-4703-80B3-760D2331F934}" type="slidenum">
              <a:rPr lang="en-GB"/>
              <a:pPr>
                <a:defRPr/>
              </a:pPr>
              <a:t>‹#›</a:t>
            </a:fld>
            <a:endParaRPr lang="en-GB"/>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D988FA-4452-4870-AB44-CB827F565E75}" type="datetimeFigureOut">
              <a:rPr lang="en-GB"/>
              <a:pPr>
                <a:defRPr/>
              </a:pPr>
              <a:t>06/08/2010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3EED602-9134-4BFD-952D-AC412CEF64EB}" type="slidenum">
              <a:rPr lang="en-GB"/>
              <a:pPr>
                <a:defRPr/>
              </a:pPr>
              <a:t>‹#›</a:t>
            </a:fld>
            <a:endParaRPr lang="en-GB"/>
          </a:p>
        </p:txBody>
      </p:sp>
    </p:spTree>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32D22E-0C3D-45D1-8B7E-D1F89D13E242}" type="datetimeFigureOut">
              <a:rPr lang="en-GB"/>
              <a:pPr>
                <a:defRPr/>
              </a:pPr>
              <a:t>06/08/2010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4F4D29E-69DE-4579-BB8B-472C323259F0}" type="slidenum">
              <a:rPr lang="en-GB"/>
              <a:pPr>
                <a:defRPr/>
              </a:pPr>
              <a:t>‹#›</a:t>
            </a:fld>
            <a:endParaRPr lang="en-GB"/>
          </a:p>
        </p:txBody>
      </p:sp>
    </p:spTree>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46D8510B-9EF2-46AD-8E82-223C86162B8E}" type="datetimeFigureOut">
              <a:rPr lang="en-GB"/>
              <a:pPr>
                <a:defRPr/>
              </a:pPr>
              <a:t>06/08/2010</a:t>
            </a:fld>
            <a:endParaRPr lang="en-GB"/>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GB"/>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23529BC6-5E85-4039-B699-AC12341697A3}" type="slidenum">
              <a:rPr lang="en-GB"/>
              <a:pPr>
                <a:defRPr/>
              </a:pPr>
              <a:t>‹#›</a:t>
            </a:fld>
            <a:endParaRPr lang="en-GB"/>
          </a:p>
        </p:txBody>
      </p:sp>
    </p:spTree>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A01981F1-0B1E-4912-BFE6-79BBA2812E37}" type="datetimeFigureOut">
              <a:rPr lang="en-GB"/>
              <a:pPr>
                <a:defRPr/>
              </a:pPr>
              <a:t>06/08/2010</a:t>
            </a:fld>
            <a:endParaRPr lang="en-GB"/>
          </a:p>
        </p:txBody>
      </p:sp>
      <p:sp>
        <p:nvSpPr>
          <p:cNvPr id="7" name="Footer Placeholder 10"/>
          <p:cNvSpPr>
            <a:spLocks noGrp="1"/>
          </p:cNvSpPr>
          <p:nvPr>
            <p:ph type="ftr" sz="quarter" idx="11"/>
          </p:nvPr>
        </p:nvSpPr>
        <p:spPr/>
        <p:txBody>
          <a:bodyPr/>
          <a:lstStyle>
            <a:lvl1pPr>
              <a:defRPr/>
            </a:lvl1pPr>
          </a:lstStyle>
          <a:p>
            <a:pPr>
              <a:defRPr/>
            </a:pPr>
            <a:endParaRPr lang="en-GB"/>
          </a:p>
        </p:txBody>
      </p:sp>
      <p:sp>
        <p:nvSpPr>
          <p:cNvPr id="9" name="Slide Number Placeholder 15"/>
          <p:cNvSpPr>
            <a:spLocks noGrp="1"/>
          </p:cNvSpPr>
          <p:nvPr>
            <p:ph type="sldNum" sz="quarter" idx="12"/>
          </p:nvPr>
        </p:nvSpPr>
        <p:spPr/>
        <p:txBody>
          <a:bodyPr/>
          <a:lstStyle>
            <a:lvl1pPr>
              <a:defRPr/>
            </a:lvl1pPr>
          </a:lstStyle>
          <a:p>
            <a:pPr>
              <a:defRPr/>
            </a:pPr>
            <a:fld id="{7EDB4410-FAE4-4B2E-BABA-DE1FE95F2EA6}"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0"/>
          <p:cNvSpPr>
            <a:spLocks noGrp="1"/>
          </p:cNvSpPr>
          <p:nvPr>
            <p:ph type="dt" sz="half" idx="10"/>
          </p:nvPr>
        </p:nvSpPr>
        <p:spPr/>
        <p:txBody>
          <a:bodyPr/>
          <a:lstStyle>
            <a:lvl1pPr>
              <a:defRPr/>
            </a:lvl1pPr>
          </a:lstStyle>
          <a:p>
            <a:pPr>
              <a:defRPr/>
            </a:pPr>
            <a:fld id="{A2854568-59BF-45BC-B59A-A70A3C3701AE}" type="datetimeFigureOut">
              <a:rPr lang="en-GB"/>
              <a:pPr>
                <a:defRPr/>
              </a:pPr>
              <a:t>06/08/2010</a:t>
            </a:fld>
            <a:endParaRPr lang="en-GB"/>
          </a:p>
        </p:txBody>
      </p:sp>
      <p:sp>
        <p:nvSpPr>
          <p:cNvPr id="6" name="Footer Placeholder 9"/>
          <p:cNvSpPr>
            <a:spLocks noGrp="1"/>
          </p:cNvSpPr>
          <p:nvPr>
            <p:ph type="ftr" sz="quarter" idx="11"/>
          </p:nvPr>
        </p:nvSpPr>
        <p:spPr/>
        <p:txBody>
          <a:bodyPr/>
          <a:lstStyle>
            <a:lvl1pPr>
              <a:defRPr/>
            </a:lvl1pPr>
          </a:lstStyle>
          <a:p>
            <a:pPr>
              <a:defRPr/>
            </a:pPr>
            <a:endParaRPr lang="en-GB"/>
          </a:p>
        </p:txBody>
      </p:sp>
      <p:sp>
        <p:nvSpPr>
          <p:cNvPr id="7" name="Slide Number Placeholder 30"/>
          <p:cNvSpPr>
            <a:spLocks noGrp="1"/>
          </p:cNvSpPr>
          <p:nvPr>
            <p:ph type="sldNum" sz="quarter" idx="12"/>
          </p:nvPr>
        </p:nvSpPr>
        <p:spPr/>
        <p:txBody>
          <a:bodyPr/>
          <a:lstStyle>
            <a:lvl1pPr>
              <a:defRPr/>
            </a:lvl1pPr>
          </a:lstStyle>
          <a:p>
            <a:pPr>
              <a:defRPr/>
            </a:pPr>
            <a:fld id="{0E193245-026B-4663-8705-6F416EAD3A82}" type="slidenum">
              <a:rPr lang="en-GB"/>
              <a:pPr>
                <a:defRPr/>
              </a:pPr>
              <a:t>‹#›</a:t>
            </a:fld>
            <a:endParaRPr lang="en-GB"/>
          </a:p>
        </p:txBody>
      </p:sp>
    </p:spTree>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EFA61569-315B-4378-A62A-BDD62B5A524A}" type="datetimeFigureOut">
              <a:rPr lang="en-GB"/>
              <a:pPr>
                <a:defRPr/>
              </a:pPr>
              <a:t>06/08/2010</a:t>
            </a:fld>
            <a:endParaRPr lang="en-GB"/>
          </a:p>
        </p:txBody>
      </p:sp>
      <p:sp>
        <p:nvSpPr>
          <p:cNvPr id="9" name="Footer Placeholder 5"/>
          <p:cNvSpPr>
            <a:spLocks noGrp="1"/>
          </p:cNvSpPr>
          <p:nvPr>
            <p:ph type="ftr" sz="quarter" idx="11"/>
          </p:nvPr>
        </p:nvSpPr>
        <p:spPr/>
        <p:txBody>
          <a:bodyPr/>
          <a:lstStyle>
            <a:lvl1pPr>
              <a:defRPr/>
            </a:lvl1pPr>
          </a:lstStyle>
          <a:p>
            <a:pPr>
              <a:defRPr/>
            </a:pPr>
            <a:endParaRPr lang="en-GB"/>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3B204D1F-C8D7-484C-ADDB-4CE1B38F8C5A}" type="slidenum">
              <a:rPr lang="en-GB"/>
              <a:pPr>
                <a:defRPr/>
              </a:pPr>
              <a:t>‹#›</a:t>
            </a:fld>
            <a:endParaRPr lang="en-GB"/>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1"/>
          <p:cNvSpPr>
            <a:spLocks noGrp="1"/>
          </p:cNvSpPr>
          <p:nvPr>
            <p:ph type="dt" sz="half" idx="10"/>
          </p:nvPr>
        </p:nvSpPr>
        <p:spPr/>
        <p:txBody>
          <a:bodyPr/>
          <a:lstStyle>
            <a:lvl1pPr>
              <a:defRPr/>
            </a:lvl1pPr>
          </a:lstStyle>
          <a:p>
            <a:pPr>
              <a:defRPr/>
            </a:pPr>
            <a:fld id="{CB15C22B-B0B7-4479-9E2C-FA62C8D2B760}" type="datetimeFigureOut">
              <a:rPr lang="en-GB"/>
              <a:pPr>
                <a:defRPr/>
              </a:pPr>
              <a:t>06/08/2010</a:t>
            </a:fld>
            <a:endParaRPr lang="en-GB"/>
          </a:p>
        </p:txBody>
      </p:sp>
      <p:sp>
        <p:nvSpPr>
          <p:cNvPr id="4" name="Footer Placeholder 20"/>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7CDF8062-B434-4ECC-8BF4-EB7CD53CFB56}" type="slidenum">
              <a:rPr lang="en-GB"/>
              <a:pPr>
                <a:defRPr/>
              </a:pPr>
              <a:t>‹#›</a:t>
            </a:fld>
            <a:endParaRPr lang="en-GB"/>
          </a:p>
        </p:txBody>
      </p:sp>
    </p:spTree>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7925A523-C5DD-470A-97D4-580BD3E5B44E}" type="datetimeFigureOut">
              <a:rPr lang="en-GB"/>
              <a:pPr>
                <a:defRPr/>
              </a:pPr>
              <a:t>06/08/2010</a:t>
            </a:fld>
            <a:endParaRPr lang="en-GB"/>
          </a:p>
        </p:txBody>
      </p:sp>
      <p:sp>
        <p:nvSpPr>
          <p:cNvPr id="3" name="Footer Placeholder 23"/>
          <p:cNvSpPr>
            <a:spLocks noGrp="1"/>
          </p:cNvSpPr>
          <p:nvPr>
            <p:ph type="ftr" sz="quarter" idx="11"/>
          </p:nvPr>
        </p:nvSpPr>
        <p:spPr/>
        <p:txBody>
          <a:bodyPr/>
          <a:lstStyle>
            <a:lvl1pPr>
              <a:defRPr/>
            </a:lvl1pPr>
          </a:lstStyle>
          <a:p>
            <a:pPr>
              <a:defRPr/>
            </a:pPr>
            <a:endParaRPr lang="en-GB"/>
          </a:p>
        </p:txBody>
      </p:sp>
      <p:sp>
        <p:nvSpPr>
          <p:cNvPr id="4" name="Slide Number Placeholder 6"/>
          <p:cNvSpPr>
            <a:spLocks noGrp="1"/>
          </p:cNvSpPr>
          <p:nvPr>
            <p:ph type="sldNum" sz="quarter" idx="12"/>
          </p:nvPr>
        </p:nvSpPr>
        <p:spPr/>
        <p:txBody>
          <a:bodyPr/>
          <a:lstStyle>
            <a:lvl1pPr>
              <a:defRPr/>
            </a:lvl1pPr>
          </a:lstStyle>
          <a:p>
            <a:pPr>
              <a:defRPr/>
            </a:pPr>
            <a:fld id="{6CB41D50-7EF1-4910-9C9A-47CEC88AAF13}" type="slidenum">
              <a:rPr lang="en-GB"/>
              <a:pPr>
                <a:defRPr/>
              </a:pPr>
              <a:t>‹#›</a:t>
            </a:fld>
            <a:endParaRPr lang="en-GB"/>
          </a:p>
        </p:txBody>
      </p:sp>
    </p:spTree>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B7777AAC-BA5D-4D1A-BDAD-B1E7C2AC6D13}" type="datetimeFigureOut">
              <a:rPr lang="en-GB"/>
              <a:pPr>
                <a:defRPr/>
              </a:pPr>
              <a:t>06/08/2010</a:t>
            </a:fld>
            <a:endParaRPr lang="en-GB"/>
          </a:p>
        </p:txBody>
      </p:sp>
      <p:sp>
        <p:nvSpPr>
          <p:cNvPr id="7" name="Footer Placeholder 28"/>
          <p:cNvSpPr>
            <a:spLocks noGrp="1"/>
          </p:cNvSpPr>
          <p:nvPr>
            <p:ph type="ftr" sz="quarter" idx="11"/>
          </p:nvPr>
        </p:nvSpPr>
        <p:spPr/>
        <p:txBody>
          <a:bodyPr/>
          <a:lstStyle>
            <a:lvl1pPr>
              <a:defRPr/>
            </a:lvl1pPr>
          </a:lstStyle>
          <a:p>
            <a:pPr>
              <a:defRPr/>
            </a:pPr>
            <a:endParaRPr lang="en-GB"/>
          </a:p>
        </p:txBody>
      </p:sp>
      <p:sp>
        <p:nvSpPr>
          <p:cNvPr id="8" name="Slide Number Placeholder 6"/>
          <p:cNvSpPr>
            <a:spLocks noGrp="1"/>
          </p:cNvSpPr>
          <p:nvPr>
            <p:ph type="sldNum" sz="quarter" idx="12"/>
          </p:nvPr>
        </p:nvSpPr>
        <p:spPr/>
        <p:txBody>
          <a:bodyPr/>
          <a:lstStyle>
            <a:lvl1pPr>
              <a:defRPr/>
            </a:lvl1pPr>
          </a:lstStyle>
          <a:p>
            <a:pPr>
              <a:defRPr/>
            </a:pPr>
            <a:fld id="{C78ABD15-0B61-482A-B271-066D0DD5DA43}" type="slidenum">
              <a:rPr lang="en-GB"/>
              <a:pPr>
                <a:defRPr/>
              </a:pPr>
              <a:t>‹#›</a:t>
            </a:fld>
            <a:endParaRPr lang="en-GB"/>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F8F536A9-18C5-4182-ADD2-D309CECCABF6}" type="datetimeFigureOut">
              <a:rPr lang="en-GB"/>
              <a:pPr>
                <a:defRPr/>
              </a:pPr>
              <a:t>06/08/2010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30"/>
          <p:cNvSpPr>
            <a:spLocks noGrp="1"/>
          </p:cNvSpPr>
          <p:nvPr>
            <p:ph type="sldNum" sz="quarter" idx="12"/>
          </p:nvPr>
        </p:nvSpPr>
        <p:spPr/>
        <p:txBody>
          <a:bodyPr/>
          <a:lstStyle>
            <a:lvl1pPr>
              <a:defRPr/>
            </a:lvl1pPr>
          </a:lstStyle>
          <a:p>
            <a:pPr>
              <a:defRPr/>
            </a:pPr>
            <a:fld id="{93A53967-7CD1-428D-BAA0-17EF4E1B621B}" type="slidenum">
              <a:rPr lang="en-GB"/>
              <a:pPr>
                <a:defRPr/>
              </a:pPr>
              <a:t>‹#›</a:t>
            </a:fld>
            <a:endParaRPr lang="en-GB"/>
          </a:p>
        </p:txBody>
      </p:sp>
    </p:spTree>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9000"/>
            <a:lum/>
          </a:blip>
          <a:srcRect/>
          <a:tile tx="0" ty="0" sx="100000" sy="100000" flip="x"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B143E0D8-32DA-4FEE-BB3D-5402878F031C}" type="datetimeFigureOut">
              <a:rPr lang="en-GB"/>
              <a:pPr>
                <a:defRPr/>
              </a:pPr>
              <a:t>06/08/2010</a:t>
            </a:fld>
            <a:endParaRPr lang="en-GB"/>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en-GB"/>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FF45646F-C64D-4C19-81F2-0A8CFC7B2689}" type="slidenum">
              <a:rPr lang="en-GB"/>
              <a:pPr>
                <a:defRPr/>
              </a:pPr>
              <a:t>‹#›</a:t>
            </a:fld>
            <a:endParaRPr lang="en-GB"/>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Lst>
  <p:transition spd="slow">
    <p:wipe/>
  </p:transition>
  <p:timing>
    <p:tnLst>
      <p:par>
        <p:cTn id="1" dur="indefinite" restart="never" nodeType="tmRoot"/>
      </p:par>
    </p:tnLst>
  </p:timing>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1331640" y="548680"/>
            <a:ext cx="6552728" cy="3316742"/>
          </a:xfrm>
          <a:prstGeom prst="rect">
            <a:avLst/>
          </a:prstGeom>
          <a:blipFill dpi="0" rotWithShape="1">
            <a:blip r:embed="rId3">
              <a:alphaModFix amt="5000"/>
            </a:blip>
            <a:srcRect/>
            <a:tile tx="0" ty="0" sx="100000" sy="100000" flip="none" algn="tl"/>
          </a:blipFill>
          <a:ln>
            <a:solidFill>
              <a:srgbClr val="FFC000"/>
            </a:solidFill>
          </a:ln>
          <a:effectLst>
            <a:glow rad="228600">
              <a:schemeClr val="accent4">
                <a:satMod val="175000"/>
                <a:alpha val="40000"/>
              </a:schemeClr>
            </a:glow>
            <a:innerShdw blurRad="63500" dist="50800" dir="18900000">
              <a:prstClr val="black">
                <a:alpha val="50000"/>
              </a:prstClr>
            </a:innerShdw>
          </a:effectLst>
          <a:scene3d>
            <a:camera prst="perspectiveBelow"/>
            <a:lightRig rig="threePt" dir="t"/>
          </a:scene3d>
          <a:sp3d>
            <a:bevelT w="114300" prst="hardEdge"/>
          </a:sp3d>
        </p:spPr>
        <p:style>
          <a:lnRef idx="2">
            <a:schemeClr val="accent1"/>
          </a:lnRef>
          <a:fillRef idx="1">
            <a:schemeClr val="lt1"/>
          </a:fillRef>
          <a:effectRef idx="0">
            <a:schemeClr val="accent1"/>
          </a:effectRef>
          <a:fontRef idx="minor">
            <a:schemeClr val="dk1"/>
          </a:fontRef>
        </p:style>
        <p:txBody>
          <a:bodyPr>
            <a:spAutoFit/>
          </a:bodyPr>
          <a:lstStyle>
            <a:defPPr>
              <a:defRPr lang="en-US"/>
            </a:defPPr>
            <a:lvl1pPr indent="0">
              <a:buFont typeface="+mj-lt"/>
              <a:buNone/>
              <a:defRPr sz="3600" b="1" i="1">
                <a:solidFill>
                  <a:schemeClr val="dk1"/>
                </a:solidFill>
                <a:effectLst>
                  <a:outerShdw blurRad="38100" dist="38100" dir="2700000" algn="tl">
                    <a:srgbClr val="000000">
                      <a:alpha val="43137"/>
                    </a:srgbClr>
                  </a:outerShdw>
                </a:effectLst>
                <a:latin typeface="Times New Roman" pitchFamily="18" charset="0"/>
                <a:cs typeface="Times New Roman" pitchFamily="18"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gn="just" fontAlgn="auto">
              <a:lnSpc>
                <a:spcPct val="150000"/>
              </a:lnSpc>
              <a:spcBef>
                <a:spcPts val="0"/>
              </a:spcBef>
              <a:spcAft>
                <a:spcPts val="0"/>
              </a:spcAft>
              <a:defRPr/>
            </a:pPr>
            <a:r>
              <a:rPr lang="es-ES_tradnl" dirty="0"/>
              <a:t>MYSTICISM, SPIRITUALITY OR MADNESS? ST TERESA OF AVILA AND ST JOHN OF THE CROSS</a:t>
            </a:r>
            <a:endParaRPr lang="en-GB" dirty="0"/>
          </a:p>
        </p:txBody>
      </p:sp>
      <p:sp>
        <p:nvSpPr>
          <p:cNvPr id="15362" name="TextBox 5"/>
          <p:cNvSpPr txBox="1">
            <a:spLocks noChangeArrowheads="1"/>
          </p:cNvSpPr>
          <p:nvPr/>
        </p:nvSpPr>
        <p:spPr bwMode="auto">
          <a:xfrm>
            <a:off x="3995738" y="4219575"/>
            <a:ext cx="4824412" cy="2246313"/>
          </a:xfrm>
          <a:prstGeom prst="rect">
            <a:avLst/>
          </a:prstGeom>
          <a:noFill/>
          <a:ln w="9525">
            <a:noFill/>
            <a:miter lim="800000"/>
            <a:headEnd/>
            <a:tailEnd/>
          </a:ln>
        </p:spPr>
        <p:txBody>
          <a:bodyPr>
            <a:spAutoFit/>
          </a:bodyPr>
          <a:lstStyle/>
          <a:p>
            <a:r>
              <a:rPr lang="en-GB" sz="2400">
                <a:latin typeface="Franklin Gothic Book" pitchFamily="34" charset="0"/>
              </a:rPr>
              <a:t>Main author:	</a:t>
            </a:r>
            <a:r>
              <a:rPr lang="en-GB" sz="2800">
                <a:latin typeface="Brush Script MT"/>
              </a:rPr>
              <a:t>Dr. José Belda</a:t>
            </a:r>
          </a:p>
          <a:p>
            <a:r>
              <a:rPr lang="en-GB" sz="2400">
                <a:latin typeface="Franklin Gothic Book" pitchFamily="34" charset="0"/>
              </a:rPr>
              <a:t>Co-authors: 	</a:t>
            </a:r>
            <a:r>
              <a:rPr lang="en-GB" sz="2800">
                <a:latin typeface="Brush Script MT"/>
              </a:rPr>
              <a:t>Dr. Gbolahan Otun</a:t>
            </a:r>
          </a:p>
          <a:p>
            <a:r>
              <a:rPr lang="en-GB" sz="2800">
                <a:latin typeface="Brush Script MT"/>
              </a:rPr>
              <a:t>            	Dr. Rajesh Atam</a:t>
            </a:r>
          </a:p>
          <a:p>
            <a:r>
              <a:rPr lang="en-GB" sz="2800">
                <a:latin typeface="Brush Script MT"/>
              </a:rPr>
              <a:t>            	Dr. Shaun Janki</a:t>
            </a:r>
          </a:p>
          <a:p>
            <a:r>
              <a:rPr lang="en-GB" sz="2800">
                <a:latin typeface="Brush Script MT"/>
              </a:rPr>
              <a:t>       		Mr. Russell White</a:t>
            </a: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TextBox 3"/>
          <p:cNvSpPr txBox="1">
            <a:spLocks noChangeArrowheads="1"/>
          </p:cNvSpPr>
          <p:nvPr/>
        </p:nvSpPr>
        <p:spPr bwMode="auto">
          <a:xfrm>
            <a:off x="1042988" y="1106488"/>
            <a:ext cx="7200900" cy="4524375"/>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Shortly after she professed as a nun, she became seriously ill and failed to respond to medical treatment.  She was taken by her father to seek the help of a healer who resided in a small village, and instead of improving, her condition worsened.  She spent some time at her uncle´s house where she came in contact with the TERCER ABECEDARIO OF FRANCIS DE OSUNA. </a:t>
            </a:r>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9" name="TextBox 3"/>
          <p:cNvSpPr txBox="1">
            <a:spLocks noChangeArrowheads="1"/>
          </p:cNvSpPr>
          <p:nvPr/>
        </p:nvSpPr>
        <p:spPr bwMode="auto">
          <a:xfrm>
            <a:off x="1187450" y="1087438"/>
            <a:ext cx="7200900" cy="4524375"/>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She decided to follow it ¨with all my strength¨ (Sta Teresa, Libro de su vida) as she did not know any more how to proceed in praying. </a:t>
            </a:r>
          </a:p>
          <a:p>
            <a:pPr algn="just">
              <a:lnSpc>
                <a:spcPct val="150000"/>
              </a:lnSpc>
            </a:pPr>
            <a:endParaRPr lang="en-GB" sz="2400">
              <a:latin typeface="Franklin Gothic Book" pitchFamily="34" charset="0"/>
            </a:endParaRPr>
          </a:p>
          <a:p>
            <a:pPr algn="just">
              <a:lnSpc>
                <a:spcPct val="150000"/>
              </a:lnSpc>
            </a:pPr>
            <a:r>
              <a:rPr lang="en-GB" sz="2400">
                <a:latin typeface="Franklin Gothic Book" pitchFamily="34" charset="0"/>
              </a:rPr>
              <a:t>Unfortunately, her physical health, far from improving further deteriorated, and her father took her back to Avila again, where she entered a coma and only woke up after four days. </a:t>
            </a:r>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3" name="TextBox 3"/>
          <p:cNvSpPr txBox="1">
            <a:spLocks noChangeArrowheads="1"/>
          </p:cNvSpPr>
          <p:nvPr/>
        </p:nvSpPr>
        <p:spPr bwMode="auto">
          <a:xfrm>
            <a:off x="1331913" y="1068388"/>
            <a:ext cx="6691312" cy="5078412"/>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She describes in her autobiography, that after waking up she found wax in her eyelids as her family believed she had died and they tried to ascertain the veracity of their believe by throwing hot wax at her to observe any reaction or signs of life. After she regained consciousness she found herself paralysed of her legs for three years. She was the victim of severe pain, but she could find in her pain God´s magnificence.  </a:t>
            </a:r>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7" name="TextBox 3"/>
          <p:cNvSpPr txBox="1">
            <a:spLocks noChangeArrowheads="1"/>
          </p:cNvSpPr>
          <p:nvPr/>
        </p:nvSpPr>
        <p:spPr bwMode="auto">
          <a:xfrm>
            <a:off x="1258888" y="1484313"/>
            <a:ext cx="6981825" cy="1754187"/>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She eventually recovered from this illness, but she remained physically frail through life.  Teresa always attributed her recovery to St. Joseph´s. </a:t>
            </a:r>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1" name="TextBox 3"/>
          <p:cNvSpPr txBox="1">
            <a:spLocks noChangeArrowheads="1"/>
          </p:cNvSpPr>
          <p:nvPr/>
        </p:nvSpPr>
        <p:spPr bwMode="auto">
          <a:xfrm>
            <a:off x="1403350" y="1087438"/>
            <a:ext cx="6481763" cy="4524375"/>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For eighteen years, she experienced ¨spiritual mediocrity¨ and her experiences of union with God were only transient.  In her autobiography, she described her first supernatural experience when she was with somebody with whom God did not want her to be, and she saw God with the eyes of the soul far more clearly that she would see anything with her bodily eyes.  </a:t>
            </a:r>
          </a:p>
        </p:txBody>
      </p:sp>
    </p:spTree>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5" name="TextBox 3"/>
          <p:cNvSpPr txBox="1">
            <a:spLocks noChangeArrowheads="1"/>
          </p:cNvSpPr>
          <p:nvPr/>
        </p:nvSpPr>
        <p:spPr bwMode="auto">
          <a:xfrm>
            <a:off x="1258888" y="1060450"/>
            <a:ext cx="6842125" cy="3970338"/>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One day when in this person´s company again, she saw a strange creature which seemed to appear from the middle of nowhere and bore similarities with a toad, but was far quicker of movement.    Teresa then realised that it was a clear message to her and  what she had seen or experienced with the eyes of the soul became meaningful. </a:t>
            </a:r>
          </a:p>
        </p:txBody>
      </p:sp>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1331913" y="1047750"/>
            <a:ext cx="6873875" cy="4524375"/>
          </a:xfrm>
          <a:prstGeom prst="rect">
            <a:avLst/>
          </a:prstGeom>
          <a:noFill/>
        </p:spPr>
        <p:txBody>
          <a:bodyPr>
            <a:spAutoFit/>
          </a:bodyPr>
          <a:lstStyle/>
          <a:p>
            <a:pPr algn="just" fontAlgn="auto">
              <a:lnSpc>
                <a:spcPct val="150000"/>
              </a:lnSpc>
              <a:spcBef>
                <a:spcPts val="0"/>
              </a:spcBef>
              <a:spcAft>
                <a:spcPts val="0"/>
              </a:spcAft>
              <a:buClr>
                <a:schemeClr val="accent1">
                  <a:lumMod val="60000"/>
                  <a:lumOff val="40000"/>
                </a:schemeClr>
              </a:buClr>
              <a:buSzPct val="99000"/>
              <a:defRPr/>
            </a:pPr>
            <a:r>
              <a:rPr lang="en-GB" sz="2400" dirty="0">
                <a:latin typeface="+mn-lt"/>
              </a:rPr>
              <a:t>Shortly after she regained her physical health, her father became gravely ill and Teresa was able to look after him in his last days. She described his death in her autobiography as an example to follow and how this helped her to realise that the time in this world is an exile for the soul whose ultimate goal is to be reunited with God. </a:t>
            </a:r>
          </a:p>
          <a:p>
            <a:pPr algn="just" fontAlgn="auto">
              <a:lnSpc>
                <a:spcPct val="150000"/>
              </a:lnSpc>
              <a:spcBef>
                <a:spcPts val="0"/>
              </a:spcBef>
              <a:spcAft>
                <a:spcPts val="0"/>
              </a:spcAft>
              <a:buClr>
                <a:schemeClr val="accent1">
                  <a:lumMod val="60000"/>
                  <a:lumOff val="40000"/>
                </a:schemeClr>
              </a:buClr>
              <a:buSzPct val="99000"/>
              <a:defRPr/>
            </a:pPr>
            <a:endParaRPr lang="es-ES_tradnl" sz="2400" dirty="0">
              <a:latin typeface="+mn-lt"/>
            </a:endParaRPr>
          </a:p>
        </p:txBody>
      </p:sp>
    </p:spTree>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1098550" y="1047750"/>
            <a:ext cx="7416800" cy="5011738"/>
          </a:xfrm>
          <a:prstGeom prst="rect">
            <a:avLst/>
          </a:prstGeom>
          <a:noFill/>
        </p:spPr>
        <p:txBody>
          <a:bodyPr>
            <a:spAutoFit/>
          </a:bodyPr>
          <a:lstStyle/>
          <a:p>
            <a:pPr algn="just" fontAlgn="auto">
              <a:lnSpc>
                <a:spcPct val="150000"/>
              </a:lnSpc>
              <a:spcBef>
                <a:spcPts val="0"/>
              </a:spcBef>
              <a:spcAft>
                <a:spcPts val="0"/>
              </a:spcAft>
              <a:buClr>
                <a:schemeClr val="accent1">
                  <a:lumMod val="60000"/>
                  <a:lumOff val="40000"/>
                </a:schemeClr>
              </a:buClr>
              <a:buSzPct val="99000"/>
              <a:defRPr/>
            </a:pPr>
            <a:r>
              <a:rPr lang="en-GB" sz="2400" dirty="0">
                <a:latin typeface="+mn-lt"/>
              </a:rPr>
              <a:t>She tried to fight what she considered her spiritual mediocrity and started to make progress in her spiritual career.  Teresa described four degrees of praying, starting by the wish of being close to God, followed by the silence and quietness, followed by the awareness of God´s presence for which intelligence and imagination are completely fruitless in order to understand this matter. She believed that memory and understanding, if anything, are a hinder to the true spirituality. </a:t>
            </a:r>
            <a:endParaRPr lang="en-GB" sz="2400" dirty="0">
              <a:latin typeface="+mn-lt"/>
            </a:endParaRPr>
          </a:p>
        </p:txBody>
      </p:sp>
    </p:spTree>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TextBox 3"/>
          <p:cNvSpPr txBox="1">
            <a:spLocks noChangeArrowheads="1"/>
          </p:cNvSpPr>
          <p:nvPr/>
        </p:nvSpPr>
        <p:spPr bwMode="auto">
          <a:xfrm>
            <a:off x="1355725" y="1047750"/>
            <a:ext cx="7104063" cy="5078413"/>
          </a:xfrm>
          <a:prstGeom prst="rect">
            <a:avLst/>
          </a:prstGeom>
          <a:noFill/>
          <a:ln w="9525">
            <a:noFill/>
            <a:miter lim="800000"/>
            <a:headEnd/>
            <a:tailEnd/>
          </a:ln>
        </p:spPr>
        <p:txBody>
          <a:bodyPr>
            <a:spAutoFit/>
          </a:bodyPr>
          <a:lstStyle/>
          <a:p>
            <a:pPr algn="just">
              <a:lnSpc>
                <a:spcPct val="150000"/>
              </a:lnSpc>
              <a:buSzPct val="99000"/>
            </a:pPr>
            <a:r>
              <a:rPr lang="en-GB" sz="2400">
                <a:latin typeface="Franklin Gothic Book" pitchFamily="34" charset="0"/>
              </a:rPr>
              <a:t>The ultimate degree is the divine union and the purest enjoyment without understanding with a human mind what is being enjoyed.  She described the soul going out of itself as the flame sometimes gets very high over the fire, but not becoming a separate entity from the fire.  She described in her autobiography that when a soul has experienced this, does no longer want to live any other experience. </a:t>
            </a:r>
          </a:p>
          <a:p>
            <a:pPr algn="just">
              <a:lnSpc>
                <a:spcPct val="150000"/>
              </a:lnSpc>
              <a:buSzPct val="99000"/>
            </a:pPr>
            <a:endParaRPr lang="en-GB" sz="2400">
              <a:latin typeface="Franklin Gothic Book" pitchFamily="34" charset="0"/>
            </a:endParaRPr>
          </a:p>
        </p:txBody>
      </p:sp>
    </p:spTree>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1" name="TextBox 3"/>
          <p:cNvSpPr txBox="1">
            <a:spLocks noChangeArrowheads="1"/>
          </p:cNvSpPr>
          <p:nvPr/>
        </p:nvSpPr>
        <p:spPr bwMode="auto">
          <a:xfrm>
            <a:off x="1403350" y="1557338"/>
            <a:ext cx="6481763" cy="2862262"/>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She wanted to transmit this experience to others, and hence her literary works as well as her prolific foundation of convents.  Her heritage is still a source of inspiration to many all over the world.</a:t>
            </a:r>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9534" y="2132858"/>
            <a:ext cx="6510859" cy="3139321"/>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path path="circle">
              <a:fillToRect l="100000" t="100000"/>
            </a:path>
            <a:tileRect r="-100000" b="-100000"/>
          </a:gradFill>
          <a:ln w="6350">
            <a:noFill/>
          </a:ln>
          <a:effectLst>
            <a:glow rad="469900">
              <a:schemeClr val="accent2">
                <a:satMod val="175000"/>
                <a:alpha val="25000"/>
              </a:schemeClr>
            </a:glow>
            <a:outerShdw dir="9960000" sx="70000" sy="70000" kx="-1200000" algn="bl" rotWithShape="0">
              <a:prstClr val="black">
                <a:alpha val="62000"/>
              </a:prstClr>
            </a:outerShdw>
            <a:reflection endPos="6000" dist="50800" dir="5400000" sy="-100000" algn="bl" rotWithShape="0"/>
            <a:softEdge rad="393700"/>
          </a:effectLst>
          <a:scene3d>
            <a:camera prst="perspectiveLeft"/>
            <a:lightRig rig="glow" dir="t">
              <a:rot lat="0" lon="0" rev="4800000"/>
            </a:lightRig>
          </a:scene3d>
          <a:sp3d prstMaterial="matte">
            <a:bevelT w="127000" h="63500"/>
          </a:sp3d>
        </p:spPr>
        <p:style>
          <a:lnRef idx="0">
            <a:scrgbClr r="0" g="0" b="0"/>
          </a:lnRef>
          <a:fillRef idx="1002">
            <a:schemeClr val="lt1"/>
          </a:fillRef>
          <a:effectRef idx="0">
            <a:scrgbClr r="0" g="0" b="0"/>
          </a:effectRef>
          <a:fontRef idx="major"/>
        </p:style>
        <p:txBody>
          <a:bodyPr>
            <a:spAutoFit/>
          </a:bodyPr>
          <a:lstStyle/>
          <a:p>
            <a:pPr algn="ctr" fontAlgn="auto">
              <a:lnSpc>
                <a:spcPct val="150000"/>
              </a:lnSpc>
              <a:spcBef>
                <a:spcPts val="0"/>
              </a:spcBef>
              <a:spcAft>
                <a:spcPts val="0"/>
              </a:spcAft>
              <a:defRPr/>
            </a:pPr>
            <a:r>
              <a:rPr lang="es-ES_tradnl" sz="6600" dirty="0" err="1">
                <a:effectLst>
                  <a:outerShdw blurRad="38100" dist="38100" dir="2700000" algn="tl">
                    <a:srgbClr val="000000">
                      <a:alpha val="43137"/>
                    </a:srgbClr>
                  </a:outerShdw>
                </a:effectLst>
                <a:latin typeface="Algerian" pitchFamily="82" charset="0"/>
              </a:rPr>
              <a:t>SAint</a:t>
            </a:r>
            <a:r>
              <a:rPr lang="es-ES_tradnl" sz="6600" dirty="0">
                <a:latin typeface="Algerian" pitchFamily="82" charset="0"/>
              </a:rPr>
              <a:t> </a:t>
            </a:r>
            <a:r>
              <a:rPr lang="es-ES_tradnl" sz="6600" dirty="0">
                <a:effectLst>
                  <a:outerShdw blurRad="38100" dist="38100" dir="2700000" algn="tl">
                    <a:srgbClr val="000000">
                      <a:alpha val="43137"/>
                    </a:srgbClr>
                  </a:outerShdw>
                </a:effectLst>
                <a:latin typeface="Algerian" pitchFamily="82" charset="0"/>
              </a:rPr>
              <a:t>TERESA of </a:t>
            </a:r>
            <a:r>
              <a:rPr lang="es-ES_tradnl" sz="6600" dirty="0" err="1">
                <a:effectLst>
                  <a:outerShdw blurRad="38100" dist="38100" dir="2700000" algn="tl">
                    <a:srgbClr val="000000">
                      <a:alpha val="43137"/>
                    </a:srgbClr>
                  </a:outerShdw>
                </a:effectLst>
                <a:latin typeface="Algerian" pitchFamily="82" charset="0"/>
              </a:rPr>
              <a:t>AVIlA</a:t>
            </a:r>
            <a:endParaRPr lang="en-GB" sz="6600" dirty="0">
              <a:latin typeface="Algerian" pitchFamily="82" charset="0"/>
            </a:endParaRPr>
          </a:p>
        </p:txBody>
      </p:sp>
      <p:pic>
        <p:nvPicPr>
          <p:cNvPr id="17410" name="Picture 8" descr="http://www.carmelocuritiba.com.br/UserFiles/Image/santa_teresa_02.jpg"/>
          <p:cNvPicPr>
            <a:picLocks noChangeAspect="1" noChangeArrowheads="1"/>
          </p:cNvPicPr>
          <p:nvPr/>
        </p:nvPicPr>
        <p:blipFill>
          <a:blip r:embed="rId3"/>
          <a:srcRect/>
          <a:stretch>
            <a:fillRect/>
          </a:stretch>
        </p:blipFill>
        <p:spPr bwMode="auto">
          <a:xfrm>
            <a:off x="185738" y="333375"/>
            <a:ext cx="1403350" cy="1339850"/>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5" name="TextBox 3"/>
          <p:cNvSpPr txBox="1">
            <a:spLocks noChangeArrowheads="1"/>
          </p:cNvSpPr>
          <p:nvPr/>
        </p:nvSpPr>
        <p:spPr bwMode="auto">
          <a:xfrm>
            <a:off x="1331913" y="1916113"/>
            <a:ext cx="6553200" cy="3970337"/>
          </a:xfrm>
          <a:prstGeom prst="rect">
            <a:avLst/>
          </a:prstGeom>
          <a:noFill/>
          <a:ln w="9525">
            <a:noFill/>
            <a:miter lim="800000"/>
            <a:headEnd/>
            <a:tailEnd/>
          </a:ln>
        </p:spPr>
        <p:txBody>
          <a:bodyPr>
            <a:spAutoFit/>
          </a:bodyPr>
          <a:lstStyle/>
          <a:p>
            <a:pPr marL="342900" indent="-342900" algn="just">
              <a:lnSpc>
                <a:spcPct val="150000"/>
              </a:lnSpc>
              <a:buFontTx/>
              <a:buBlip>
                <a:blip r:embed="rId2"/>
              </a:buBlip>
            </a:pPr>
            <a:r>
              <a:rPr lang="en-GB" sz="2400">
                <a:latin typeface="Franklin Gothic Book" pitchFamily="34" charset="0"/>
              </a:rPr>
              <a:t>Life (1562-65).  </a:t>
            </a:r>
          </a:p>
          <a:p>
            <a:pPr marL="342900" indent="-342900" algn="just">
              <a:lnSpc>
                <a:spcPct val="150000"/>
              </a:lnSpc>
              <a:buFontTx/>
              <a:buBlip>
                <a:blip r:embed="rId2"/>
              </a:buBlip>
            </a:pPr>
            <a:r>
              <a:rPr lang="en-GB" sz="2400">
                <a:latin typeface="Franklin Gothic Book" pitchFamily="34" charset="0"/>
              </a:rPr>
              <a:t>Road of perfection (1562-64).  </a:t>
            </a:r>
          </a:p>
          <a:p>
            <a:pPr marL="342900" indent="-342900" algn="just">
              <a:lnSpc>
                <a:spcPct val="150000"/>
              </a:lnSpc>
              <a:buFontTx/>
              <a:buBlip>
                <a:blip r:embed="rId2"/>
              </a:buBlip>
            </a:pPr>
            <a:r>
              <a:rPr lang="en-GB" sz="2400">
                <a:latin typeface="Franklin Gothic Book" pitchFamily="34" charset="0"/>
              </a:rPr>
              <a:t>The Dwellings or Interior Castle (1577).  </a:t>
            </a:r>
          </a:p>
          <a:p>
            <a:pPr marL="342900" indent="-342900" algn="just">
              <a:lnSpc>
                <a:spcPct val="150000"/>
              </a:lnSpc>
              <a:buFontTx/>
              <a:buBlip>
                <a:blip r:embed="rId2"/>
              </a:buBlip>
            </a:pPr>
            <a:r>
              <a:rPr lang="en-GB" sz="2400">
                <a:latin typeface="Franklin Gothic Book" pitchFamily="34" charset="0"/>
              </a:rPr>
              <a:t>The Foundations (1573-82).  </a:t>
            </a:r>
          </a:p>
          <a:p>
            <a:pPr marL="342900" indent="-342900" algn="just">
              <a:lnSpc>
                <a:spcPct val="150000"/>
              </a:lnSpc>
              <a:buFontTx/>
              <a:buBlip>
                <a:blip r:embed="rId2"/>
              </a:buBlip>
            </a:pPr>
            <a:r>
              <a:rPr lang="en-GB" sz="2400">
                <a:latin typeface="Franklin Gothic Book" pitchFamily="34" charset="0"/>
              </a:rPr>
              <a:t>Poetry:  28 authentic and several doubtful.  </a:t>
            </a:r>
          </a:p>
          <a:p>
            <a:pPr marL="342900" indent="-342900" algn="just">
              <a:lnSpc>
                <a:spcPct val="150000"/>
              </a:lnSpc>
              <a:buFontTx/>
              <a:buBlip>
                <a:blip r:embed="rId2"/>
              </a:buBlip>
            </a:pPr>
            <a:r>
              <a:rPr lang="en-GB" sz="2400">
                <a:latin typeface="Franklin Gothic Book" pitchFamily="34" charset="0"/>
              </a:rPr>
              <a:t>Relations or you Count of conscience: they are conserved 67, since 1560 to their death.  </a:t>
            </a:r>
          </a:p>
        </p:txBody>
      </p:sp>
      <p:sp>
        <p:nvSpPr>
          <p:cNvPr id="7" name="TextBox 6"/>
          <p:cNvSpPr txBox="1"/>
          <p:nvPr/>
        </p:nvSpPr>
        <p:spPr>
          <a:xfrm>
            <a:off x="1331640" y="980728"/>
            <a:ext cx="5573961" cy="646331"/>
          </a:xfrm>
          <a:prstGeom prst="rect">
            <a:avLst/>
          </a:prstGeom>
          <a:blipFill dpi="0" rotWithShape="1">
            <a:blip r:embed="rId3"/>
            <a:srcRect/>
            <a:tile tx="0" ty="0" sx="100000" sy="100000" flip="none" algn="tl"/>
          </a:blipFill>
          <a:ln>
            <a:solidFill>
              <a:srgbClr val="FFC000"/>
            </a:solidFill>
          </a:ln>
          <a:effectLst>
            <a:glow rad="101600">
              <a:schemeClr val="accent2">
                <a:satMod val="175000"/>
                <a:alpha val="40000"/>
              </a:schemeClr>
            </a:glow>
          </a:effectLst>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a:spAutoFit/>
          </a:bodyPr>
          <a:lstStyle>
            <a:defPPr>
              <a:defRPr lang="en-US"/>
            </a:defPPr>
            <a:lvl1pPr marL="742950" indent="-742950">
              <a:buFont typeface="+mj-lt"/>
              <a:buAutoNum type="arabicPeriod"/>
              <a:defRPr sz="3600">
                <a:solidFill>
                  <a:schemeClr val="dk1"/>
                </a:solidFill>
                <a:latin typeface="Times New Roman" pitchFamily="18" charset="0"/>
                <a:cs typeface="Times New Roman" pitchFamily="18"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0" indent="0" fontAlgn="auto">
              <a:spcBef>
                <a:spcPts val="0"/>
              </a:spcBef>
              <a:spcAft>
                <a:spcPts val="0"/>
              </a:spcAft>
              <a:buFont typeface="+mj-lt"/>
              <a:buNone/>
              <a:defRPr/>
            </a:pPr>
            <a:r>
              <a:rPr lang="es-ES_tradnl" b="1" i="1" dirty="0" smtClean="0">
                <a:effectLst>
                  <a:outerShdw blurRad="38100" dist="38100" dir="2700000" algn="tl">
                    <a:srgbClr val="000000">
                      <a:alpha val="43137"/>
                    </a:srgbClr>
                  </a:outerShdw>
                </a:effectLst>
              </a:rPr>
              <a:t>HER </a:t>
            </a:r>
            <a:r>
              <a:rPr lang="es-ES_tradnl" b="1" i="1" dirty="0">
                <a:effectLst>
                  <a:outerShdw blurRad="38100" dist="38100" dir="2700000" algn="tl">
                    <a:srgbClr val="000000">
                      <a:alpha val="43137"/>
                    </a:srgbClr>
                  </a:outerShdw>
                </a:effectLst>
              </a:rPr>
              <a:t>LITERARY </a:t>
            </a:r>
            <a:r>
              <a:rPr lang="es-ES_tradnl" b="1" i="1" dirty="0" smtClean="0">
                <a:effectLst>
                  <a:outerShdw blurRad="38100" dist="38100" dir="2700000" algn="tl">
                    <a:srgbClr val="000000">
                      <a:alpha val="43137"/>
                    </a:srgbClr>
                  </a:outerShdw>
                </a:effectLst>
              </a:rPr>
              <a:t>WORKS</a:t>
            </a:r>
            <a:endParaRPr lang="en-GB" b="1" i="1" dirty="0">
              <a:effectLst>
                <a:outerShdw blurRad="38100" dist="38100" dir="2700000" algn="tl">
                  <a:srgbClr val="000000">
                    <a:alpha val="43137"/>
                  </a:srgbClr>
                </a:outerShdw>
              </a:effectLst>
            </a:endParaRPr>
          </a:p>
        </p:txBody>
      </p:sp>
    </p:spTree>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TextBox 3"/>
          <p:cNvSpPr txBox="1">
            <a:spLocks noChangeArrowheads="1"/>
          </p:cNvSpPr>
          <p:nvPr/>
        </p:nvSpPr>
        <p:spPr bwMode="auto">
          <a:xfrm>
            <a:off x="1258888" y="1341438"/>
            <a:ext cx="6697662" cy="4524375"/>
          </a:xfrm>
          <a:prstGeom prst="rect">
            <a:avLst/>
          </a:prstGeom>
          <a:noFill/>
          <a:ln w="9525">
            <a:noFill/>
            <a:miter lim="800000"/>
            <a:headEnd/>
            <a:tailEnd/>
          </a:ln>
        </p:spPr>
        <p:txBody>
          <a:bodyPr>
            <a:spAutoFit/>
          </a:bodyPr>
          <a:lstStyle/>
          <a:p>
            <a:pPr marL="342900" indent="-342900" algn="just">
              <a:lnSpc>
                <a:spcPct val="150000"/>
              </a:lnSpc>
              <a:buFontTx/>
              <a:buBlip>
                <a:blip r:embed="rId2"/>
              </a:buBlip>
            </a:pPr>
            <a:r>
              <a:rPr lang="en-GB" sz="2400">
                <a:latin typeface="Franklin Gothic Book" pitchFamily="34" charset="0"/>
              </a:rPr>
              <a:t>Concepts of the love of God (1566-7).  </a:t>
            </a:r>
          </a:p>
          <a:p>
            <a:pPr marL="342900" indent="-342900" algn="just">
              <a:lnSpc>
                <a:spcPct val="150000"/>
              </a:lnSpc>
              <a:buFontTx/>
              <a:buBlip>
                <a:blip r:embed="rId2"/>
              </a:buBlip>
            </a:pPr>
            <a:r>
              <a:rPr lang="en-GB" sz="2400">
                <a:latin typeface="Franklin Gothic Book" pitchFamily="34" charset="0"/>
              </a:rPr>
              <a:t>Exclamations of the soul to God:  17 prayers, dated diverse.  </a:t>
            </a:r>
          </a:p>
          <a:p>
            <a:pPr marL="342900" indent="-342900" algn="just">
              <a:lnSpc>
                <a:spcPct val="150000"/>
              </a:lnSpc>
              <a:buFontTx/>
              <a:buBlip>
                <a:blip r:embed="rId2"/>
              </a:buBlip>
            </a:pPr>
            <a:r>
              <a:rPr lang="en-GB" sz="2400">
                <a:latin typeface="Franklin Gothic Book" pitchFamily="34" charset="0"/>
              </a:rPr>
              <a:t>Constitutions (1567-1581).  </a:t>
            </a:r>
          </a:p>
          <a:p>
            <a:pPr marL="342900" indent="-342900" algn="just">
              <a:lnSpc>
                <a:spcPct val="150000"/>
              </a:lnSpc>
              <a:buFontTx/>
              <a:buBlip>
                <a:blip r:embed="rId2"/>
              </a:buBlip>
            </a:pPr>
            <a:r>
              <a:rPr lang="en-GB" sz="2400">
                <a:latin typeface="Franklin Gothic Book" pitchFamily="34" charset="0"/>
              </a:rPr>
              <a:t>Way to visit the convents (1576).  </a:t>
            </a:r>
          </a:p>
          <a:p>
            <a:pPr marL="342900" indent="-342900" algn="just">
              <a:lnSpc>
                <a:spcPct val="150000"/>
              </a:lnSpc>
              <a:buFontTx/>
              <a:buBlip>
                <a:blip r:embed="rId2"/>
              </a:buBlip>
            </a:pPr>
            <a:r>
              <a:rPr lang="en-GB" sz="2400">
                <a:latin typeface="Franklin Gothic Book" pitchFamily="34" charset="0"/>
              </a:rPr>
              <a:t>Letters: are conserved 457.  </a:t>
            </a:r>
          </a:p>
          <a:p>
            <a:pPr marL="342900" indent="-342900" algn="just">
              <a:lnSpc>
                <a:spcPct val="150000"/>
              </a:lnSpc>
              <a:buFontTx/>
              <a:buBlip>
                <a:blip r:embed="rId2"/>
              </a:buBlip>
            </a:pPr>
            <a:r>
              <a:rPr lang="en-GB" sz="2400">
                <a:latin typeface="Franklin Gothic Book" pitchFamily="34" charset="0"/>
              </a:rPr>
              <a:t> Annotations, thoughts, memorials  and Answer to a challenge.</a:t>
            </a:r>
          </a:p>
        </p:txBody>
      </p:sp>
    </p:spTree>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3" name="TextBox 1"/>
          <p:cNvSpPr txBox="1">
            <a:spLocks noChangeArrowheads="1"/>
          </p:cNvSpPr>
          <p:nvPr/>
        </p:nvSpPr>
        <p:spPr bwMode="auto">
          <a:xfrm>
            <a:off x="1403350" y="1412875"/>
            <a:ext cx="6553200" cy="3970338"/>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At the age of forty seven, she founded St. Joseph´s convent in Avila, and at the time of her death in 1582, she had achieved the foundation of seventeen convents all over the country.  She was canonized in 1622 by the Pope Gregory XV, and in 1970, the Pope Paul VI, gave her the title of Doctor of the Church</a:t>
            </a:r>
          </a:p>
        </p:txBody>
      </p:sp>
    </p:spTree>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7" name="TextBox 1"/>
          <p:cNvSpPr txBox="1">
            <a:spLocks noChangeArrowheads="1"/>
          </p:cNvSpPr>
          <p:nvPr/>
        </p:nvSpPr>
        <p:spPr bwMode="auto">
          <a:xfrm>
            <a:off x="468313" y="433388"/>
            <a:ext cx="1943100" cy="5786437"/>
          </a:xfrm>
          <a:prstGeom prst="rect">
            <a:avLst/>
          </a:prstGeom>
          <a:noFill/>
          <a:ln w="9525">
            <a:noFill/>
            <a:miter lim="800000"/>
            <a:headEnd/>
            <a:tailEnd/>
          </a:ln>
        </p:spPr>
        <p:txBody>
          <a:bodyPr>
            <a:spAutoFit/>
          </a:bodyPr>
          <a:lstStyle/>
          <a:p>
            <a:r>
              <a:rPr lang="es-ES_tradnl" sz="1000">
                <a:latin typeface="Franklin Gothic Book" pitchFamily="34" charset="0"/>
              </a:rPr>
              <a:t>Vivo sin vivir en mí,</a:t>
            </a:r>
            <a:endParaRPr lang="en-GB" sz="1000">
              <a:latin typeface="Franklin Gothic Book" pitchFamily="34" charset="0"/>
            </a:endParaRPr>
          </a:p>
          <a:p>
            <a:r>
              <a:rPr lang="es-ES_tradnl" sz="1000">
                <a:latin typeface="Franklin Gothic Book" pitchFamily="34" charset="0"/>
              </a:rPr>
              <a:t>y tan alta vida espero,</a:t>
            </a:r>
            <a:endParaRPr lang="en-GB" sz="1000">
              <a:latin typeface="Franklin Gothic Book" pitchFamily="34" charset="0"/>
            </a:endParaRPr>
          </a:p>
          <a:p>
            <a:r>
              <a:rPr lang="es-ES_tradnl" sz="1000">
                <a:latin typeface="Franklin Gothic Book" pitchFamily="34" charset="0"/>
              </a:rPr>
              <a:t>que muero porque no muero.</a:t>
            </a:r>
            <a:endParaRPr lang="en-GB" sz="1000">
              <a:latin typeface="Franklin Gothic Book" pitchFamily="34" charset="0"/>
            </a:endParaRPr>
          </a:p>
          <a:p>
            <a:r>
              <a:rPr lang="es-ES_tradnl" sz="1000">
                <a:latin typeface="Franklin Gothic Book" pitchFamily="34" charset="0"/>
              </a:rPr>
              <a:t> </a:t>
            </a:r>
            <a:endParaRPr lang="en-GB" sz="1000">
              <a:latin typeface="Franklin Gothic Book" pitchFamily="34" charset="0"/>
            </a:endParaRPr>
          </a:p>
          <a:p>
            <a:r>
              <a:rPr lang="es-ES_tradnl" sz="1000">
                <a:latin typeface="Franklin Gothic Book" pitchFamily="34" charset="0"/>
              </a:rPr>
              <a:t>Vivo ya fuera de mí,</a:t>
            </a:r>
            <a:endParaRPr lang="en-GB" sz="1000">
              <a:latin typeface="Franklin Gothic Book" pitchFamily="34" charset="0"/>
            </a:endParaRPr>
          </a:p>
          <a:p>
            <a:r>
              <a:rPr lang="es-ES_tradnl" sz="1000">
                <a:latin typeface="Franklin Gothic Book" pitchFamily="34" charset="0"/>
              </a:rPr>
              <a:t>después que muero de amor;</a:t>
            </a:r>
            <a:endParaRPr lang="en-GB" sz="1000">
              <a:latin typeface="Franklin Gothic Book" pitchFamily="34" charset="0"/>
            </a:endParaRPr>
          </a:p>
          <a:p>
            <a:r>
              <a:rPr lang="es-ES_tradnl" sz="1000">
                <a:latin typeface="Franklin Gothic Book" pitchFamily="34" charset="0"/>
              </a:rPr>
              <a:t>porque vivo en el Señor,</a:t>
            </a:r>
            <a:endParaRPr lang="en-GB" sz="1000">
              <a:latin typeface="Franklin Gothic Book" pitchFamily="34" charset="0"/>
            </a:endParaRPr>
          </a:p>
          <a:p>
            <a:r>
              <a:rPr lang="es-ES_tradnl" sz="1000">
                <a:latin typeface="Franklin Gothic Book" pitchFamily="34" charset="0"/>
              </a:rPr>
              <a:t>que me quiso para sí:</a:t>
            </a:r>
            <a:endParaRPr lang="en-GB" sz="1000">
              <a:latin typeface="Franklin Gothic Book" pitchFamily="34" charset="0"/>
            </a:endParaRPr>
          </a:p>
          <a:p>
            <a:r>
              <a:rPr lang="es-ES_tradnl" sz="1000">
                <a:latin typeface="Franklin Gothic Book" pitchFamily="34" charset="0"/>
              </a:rPr>
              <a:t>cuando el corazón le di</a:t>
            </a:r>
            <a:endParaRPr lang="en-GB" sz="1000">
              <a:latin typeface="Franklin Gothic Book" pitchFamily="34" charset="0"/>
            </a:endParaRPr>
          </a:p>
          <a:p>
            <a:r>
              <a:rPr lang="es-ES_tradnl" sz="1000">
                <a:latin typeface="Franklin Gothic Book" pitchFamily="34" charset="0"/>
              </a:rPr>
              <a:t>puso en él este letrero,</a:t>
            </a:r>
            <a:endParaRPr lang="en-GB" sz="1000">
              <a:latin typeface="Franklin Gothic Book" pitchFamily="34" charset="0"/>
            </a:endParaRPr>
          </a:p>
          <a:p>
            <a:r>
              <a:rPr lang="es-ES_tradnl" sz="1000">
                <a:latin typeface="Franklin Gothic Book" pitchFamily="34" charset="0"/>
              </a:rPr>
              <a:t>que muero porque no muero.</a:t>
            </a:r>
            <a:endParaRPr lang="en-GB" sz="1000">
              <a:latin typeface="Franklin Gothic Book" pitchFamily="34" charset="0"/>
            </a:endParaRPr>
          </a:p>
          <a:p>
            <a:r>
              <a:rPr lang="es-ES_tradnl" sz="1000">
                <a:latin typeface="Franklin Gothic Book" pitchFamily="34" charset="0"/>
              </a:rPr>
              <a:t> </a:t>
            </a:r>
            <a:endParaRPr lang="en-GB" sz="1000">
              <a:latin typeface="Franklin Gothic Book" pitchFamily="34" charset="0"/>
            </a:endParaRPr>
          </a:p>
          <a:p>
            <a:r>
              <a:rPr lang="es-ES_tradnl" sz="1000">
                <a:latin typeface="Franklin Gothic Book" pitchFamily="34" charset="0"/>
              </a:rPr>
              <a:t>Esta divina prisión,</a:t>
            </a:r>
            <a:endParaRPr lang="en-GB" sz="1000">
              <a:latin typeface="Franklin Gothic Book" pitchFamily="34" charset="0"/>
            </a:endParaRPr>
          </a:p>
          <a:p>
            <a:r>
              <a:rPr lang="es-ES_tradnl" sz="1000">
                <a:latin typeface="Franklin Gothic Book" pitchFamily="34" charset="0"/>
              </a:rPr>
              <a:t>del amor en que yo vivo,</a:t>
            </a:r>
            <a:endParaRPr lang="en-GB" sz="1000">
              <a:latin typeface="Franklin Gothic Book" pitchFamily="34" charset="0"/>
            </a:endParaRPr>
          </a:p>
          <a:p>
            <a:r>
              <a:rPr lang="es-ES_tradnl" sz="1000">
                <a:latin typeface="Franklin Gothic Book" pitchFamily="34" charset="0"/>
              </a:rPr>
              <a:t>ha hecho a Dios mi cautivo,</a:t>
            </a:r>
            <a:endParaRPr lang="en-GB" sz="1000">
              <a:latin typeface="Franklin Gothic Book" pitchFamily="34" charset="0"/>
            </a:endParaRPr>
          </a:p>
          <a:p>
            <a:r>
              <a:rPr lang="es-ES_tradnl" sz="1000">
                <a:latin typeface="Franklin Gothic Book" pitchFamily="34" charset="0"/>
              </a:rPr>
              <a:t>y libre mi corazón;</a:t>
            </a:r>
            <a:endParaRPr lang="en-GB" sz="1000">
              <a:latin typeface="Franklin Gothic Book" pitchFamily="34" charset="0"/>
            </a:endParaRPr>
          </a:p>
          <a:p>
            <a:r>
              <a:rPr lang="es-ES_tradnl" sz="1000">
                <a:latin typeface="Franklin Gothic Book" pitchFamily="34" charset="0"/>
              </a:rPr>
              <a:t>y causa en mí tal pasión</a:t>
            </a:r>
            <a:endParaRPr lang="en-GB" sz="1000">
              <a:latin typeface="Franklin Gothic Book" pitchFamily="34" charset="0"/>
            </a:endParaRPr>
          </a:p>
          <a:p>
            <a:r>
              <a:rPr lang="es-ES_tradnl" sz="1000">
                <a:latin typeface="Franklin Gothic Book" pitchFamily="34" charset="0"/>
              </a:rPr>
              <a:t>ver a Dios mi prisionero,</a:t>
            </a:r>
            <a:endParaRPr lang="en-GB" sz="1000">
              <a:latin typeface="Franklin Gothic Book" pitchFamily="34" charset="0"/>
            </a:endParaRPr>
          </a:p>
          <a:p>
            <a:r>
              <a:rPr lang="es-ES_tradnl" sz="1000">
                <a:latin typeface="Franklin Gothic Book" pitchFamily="34" charset="0"/>
              </a:rPr>
              <a:t>que muero porque no muero.</a:t>
            </a:r>
            <a:endParaRPr lang="en-GB" sz="1000">
              <a:latin typeface="Franklin Gothic Book" pitchFamily="34" charset="0"/>
            </a:endParaRPr>
          </a:p>
          <a:p>
            <a:r>
              <a:rPr lang="es-ES_tradnl" sz="1000">
                <a:latin typeface="Franklin Gothic Book" pitchFamily="34" charset="0"/>
              </a:rPr>
              <a:t> </a:t>
            </a:r>
            <a:endParaRPr lang="en-GB" sz="1000">
              <a:latin typeface="Franklin Gothic Book" pitchFamily="34" charset="0"/>
            </a:endParaRPr>
          </a:p>
          <a:p>
            <a:r>
              <a:rPr lang="es-ES_tradnl" sz="1000">
                <a:latin typeface="Franklin Gothic Book" pitchFamily="34" charset="0"/>
              </a:rPr>
              <a:t>¡Ay, qué larga es esta vida!</a:t>
            </a:r>
            <a:endParaRPr lang="en-GB" sz="1000">
              <a:latin typeface="Franklin Gothic Book" pitchFamily="34" charset="0"/>
            </a:endParaRPr>
          </a:p>
          <a:p>
            <a:r>
              <a:rPr lang="es-ES_tradnl" sz="1000">
                <a:latin typeface="Franklin Gothic Book" pitchFamily="34" charset="0"/>
              </a:rPr>
              <a:t>¡Qué duros estos destierros,</a:t>
            </a:r>
            <a:endParaRPr lang="en-GB" sz="1000">
              <a:latin typeface="Franklin Gothic Book" pitchFamily="34" charset="0"/>
            </a:endParaRPr>
          </a:p>
          <a:p>
            <a:r>
              <a:rPr lang="es-ES_tradnl" sz="1000">
                <a:latin typeface="Franklin Gothic Book" pitchFamily="34" charset="0"/>
              </a:rPr>
              <a:t>esta cárcel, estos hierros</a:t>
            </a:r>
            <a:endParaRPr lang="en-GB" sz="1000">
              <a:latin typeface="Franklin Gothic Book" pitchFamily="34" charset="0"/>
            </a:endParaRPr>
          </a:p>
          <a:p>
            <a:r>
              <a:rPr lang="es-ES_tradnl" sz="1000">
                <a:latin typeface="Franklin Gothic Book" pitchFamily="34" charset="0"/>
              </a:rPr>
              <a:t>en que el alma está metida!</a:t>
            </a:r>
            <a:endParaRPr lang="en-GB" sz="1000">
              <a:latin typeface="Franklin Gothic Book" pitchFamily="34" charset="0"/>
            </a:endParaRPr>
          </a:p>
          <a:p>
            <a:r>
              <a:rPr lang="es-ES_tradnl" sz="1000">
                <a:latin typeface="Franklin Gothic Book" pitchFamily="34" charset="0"/>
              </a:rPr>
              <a:t>Sólo esperar la salida</a:t>
            </a:r>
            <a:endParaRPr lang="en-GB" sz="1000">
              <a:latin typeface="Franklin Gothic Book" pitchFamily="34" charset="0"/>
            </a:endParaRPr>
          </a:p>
          <a:p>
            <a:r>
              <a:rPr lang="es-ES_tradnl" sz="1000">
                <a:latin typeface="Franklin Gothic Book" pitchFamily="34" charset="0"/>
              </a:rPr>
              <a:t>me causa dolor tan fiero,</a:t>
            </a:r>
            <a:endParaRPr lang="en-GB" sz="1000">
              <a:latin typeface="Franklin Gothic Book" pitchFamily="34" charset="0"/>
            </a:endParaRPr>
          </a:p>
          <a:p>
            <a:r>
              <a:rPr lang="es-ES_tradnl" sz="1000">
                <a:latin typeface="Franklin Gothic Book" pitchFamily="34" charset="0"/>
              </a:rPr>
              <a:t>que muero porque no muero.</a:t>
            </a:r>
            <a:endParaRPr lang="en-GB" sz="1000">
              <a:latin typeface="Franklin Gothic Book" pitchFamily="34" charset="0"/>
            </a:endParaRPr>
          </a:p>
          <a:p>
            <a:r>
              <a:rPr lang="es-ES_tradnl" sz="1000">
                <a:latin typeface="Franklin Gothic Book" pitchFamily="34" charset="0"/>
              </a:rPr>
              <a:t> </a:t>
            </a:r>
            <a:endParaRPr lang="en-GB" sz="1000">
              <a:latin typeface="Franklin Gothic Book" pitchFamily="34" charset="0"/>
            </a:endParaRPr>
          </a:p>
          <a:p>
            <a:r>
              <a:rPr lang="es-ES_tradnl" sz="1000">
                <a:latin typeface="Franklin Gothic Book" pitchFamily="34" charset="0"/>
              </a:rPr>
              <a:t>¡Ay, qué vida tan amarga</a:t>
            </a:r>
            <a:endParaRPr lang="en-GB" sz="1000">
              <a:latin typeface="Franklin Gothic Book" pitchFamily="34" charset="0"/>
            </a:endParaRPr>
          </a:p>
          <a:p>
            <a:r>
              <a:rPr lang="es-ES_tradnl" sz="1000">
                <a:latin typeface="Franklin Gothic Book" pitchFamily="34" charset="0"/>
              </a:rPr>
              <a:t>do no se goza el Señor!</a:t>
            </a:r>
            <a:endParaRPr lang="en-GB" sz="1000">
              <a:latin typeface="Franklin Gothic Book" pitchFamily="34" charset="0"/>
            </a:endParaRPr>
          </a:p>
          <a:p>
            <a:r>
              <a:rPr lang="es-ES_tradnl" sz="1000">
                <a:latin typeface="Franklin Gothic Book" pitchFamily="34" charset="0"/>
              </a:rPr>
              <a:t>Porque si es dulce el amor,</a:t>
            </a:r>
            <a:endParaRPr lang="en-GB" sz="1000">
              <a:latin typeface="Franklin Gothic Book" pitchFamily="34" charset="0"/>
            </a:endParaRPr>
          </a:p>
          <a:p>
            <a:r>
              <a:rPr lang="es-ES_tradnl" sz="1000">
                <a:latin typeface="Franklin Gothic Book" pitchFamily="34" charset="0"/>
              </a:rPr>
              <a:t>no lo es la esperanza larga:</a:t>
            </a:r>
            <a:endParaRPr lang="en-GB" sz="1000">
              <a:latin typeface="Franklin Gothic Book" pitchFamily="34" charset="0"/>
            </a:endParaRPr>
          </a:p>
          <a:p>
            <a:r>
              <a:rPr lang="es-ES_tradnl" sz="1000">
                <a:latin typeface="Franklin Gothic Book" pitchFamily="34" charset="0"/>
              </a:rPr>
              <a:t>quíteme Dios esta carga,</a:t>
            </a:r>
            <a:endParaRPr lang="en-GB" sz="1000">
              <a:latin typeface="Franklin Gothic Book" pitchFamily="34" charset="0"/>
            </a:endParaRPr>
          </a:p>
          <a:p>
            <a:r>
              <a:rPr lang="es-ES_tradnl" sz="1000">
                <a:latin typeface="Franklin Gothic Book" pitchFamily="34" charset="0"/>
              </a:rPr>
              <a:t>más pesada que el acero,</a:t>
            </a:r>
            <a:endParaRPr lang="en-GB" sz="1000">
              <a:latin typeface="Franklin Gothic Book" pitchFamily="34" charset="0"/>
            </a:endParaRPr>
          </a:p>
          <a:p>
            <a:r>
              <a:rPr lang="es-ES_tradnl" sz="1000">
                <a:latin typeface="Franklin Gothic Book" pitchFamily="34" charset="0"/>
              </a:rPr>
              <a:t>que muero porque no muero.</a:t>
            </a:r>
            <a:endParaRPr lang="en-GB" sz="1000">
              <a:latin typeface="Franklin Gothic Book" pitchFamily="34" charset="0"/>
            </a:endParaRPr>
          </a:p>
          <a:p>
            <a:r>
              <a:rPr lang="es-ES_tradnl" sz="1000">
                <a:latin typeface="Franklin Gothic Book" pitchFamily="34" charset="0"/>
              </a:rPr>
              <a:t> </a:t>
            </a:r>
            <a:endParaRPr lang="en-GB" sz="1000">
              <a:latin typeface="Franklin Gothic Book" pitchFamily="34" charset="0"/>
            </a:endParaRPr>
          </a:p>
          <a:p>
            <a:endParaRPr lang="en-GB" sz="1000">
              <a:latin typeface="Franklin Gothic Book" pitchFamily="34" charset="0"/>
            </a:endParaRPr>
          </a:p>
        </p:txBody>
      </p:sp>
      <p:sp>
        <p:nvSpPr>
          <p:cNvPr id="39938" name="TextBox 3"/>
          <p:cNvSpPr txBox="1">
            <a:spLocks noChangeArrowheads="1"/>
          </p:cNvSpPr>
          <p:nvPr/>
        </p:nvSpPr>
        <p:spPr bwMode="auto">
          <a:xfrm>
            <a:off x="5229225" y="427038"/>
            <a:ext cx="2016125" cy="5632450"/>
          </a:xfrm>
          <a:prstGeom prst="rect">
            <a:avLst/>
          </a:prstGeom>
          <a:noFill/>
          <a:ln w="9525">
            <a:noFill/>
            <a:miter lim="800000"/>
            <a:headEnd/>
            <a:tailEnd/>
          </a:ln>
        </p:spPr>
        <p:txBody>
          <a:bodyPr>
            <a:spAutoFit/>
          </a:bodyPr>
          <a:lstStyle/>
          <a:p>
            <a:r>
              <a:rPr lang="en-GB" sz="1000">
                <a:latin typeface="Franklin Gothic Book" pitchFamily="34" charset="0"/>
              </a:rPr>
              <a:t>I live without living in me </a:t>
            </a:r>
          </a:p>
          <a:p>
            <a:r>
              <a:rPr lang="en-GB" sz="1000">
                <a:latin typeface="Franklin Gothic Book" pitchFamily="34" charset="0"/>
              </a:rPr>
              <a:t>high life and so I hope </a:t>
            </a:r>
          </a:p>
          <a:p>
            <a:r>
              <a:rPr lang="en-GB" sz="1000">
                <a:latin typeface="Franklin Gothic Book" pitchFamily="34" charset="0"/>
              </a:rPr>
              <a:t>I die because  not dying. </a:t>
            </a:r>
          </a:p>
          <a:p>
            <a:r>
              <a:rPr lang="en-GB" sz="1000">
                <a:latin typeface="Franklin Gothic Book" pitchFamily="34" charset="0"/>
              </a:rPr>
              <a:t> </a:t>
            </a:r>
          </a:p>
          <a:p>
            <a:r>
              <a:rPr lang="en-GB" sz="1000">
                <a:latin typeface="Franklin Gothic Book" pitchFamily="34" charset="0"/>
              </a:rPr>
              <a:t>Live outside myself</a:t>
            </a:r>
          </a:p>
          <a:p>
            <a:r>
              <a:rPr lang="en-GB" sz="1000">
                <a:latin typeface="Franklin Gothic Book" pitchFamily="34" charset="0"/>
              </a:rPr>
              <a:t>after I die of love; </a:t>
            </a:r>
          </a:p>
          <a:p>
            <a:r>
              <a:rPr lang="en-GB" sz="1000">
                <a:latin typeface="Franklin Gothic Book" pitchFamily="34" charset="0"/>
              </a:rPr>
              <a:t>I live in the Lord </a:t>
            </a:r>
          </a:p>
          <a:p>
            <a:r>
              <a:rPr lang="en-GB" sz="1000">
                <a:latin typeface="Franklin Gothic Book" pitchFamily="34" charset="0"/>
              </a:rPr>
              <a:t>Who wanted  me to himself </a:t>
            </a:r>
          </a:p>
          <a:p>
            <a:r>
              <a:rPr lang="en-GB" sz="1000">
                <a:latin typeface="Franklin Gothic Book" pitchFamily="34" charset="0"/>
              </a:rPr>
              <a:t>when the heart I gave to him</a:t>
            </a:r>
          </a:p>
          <a:p>
            <a:r>
              <a:rPr lang="en-GB" sz="1000">
                <a:latin typeface="Franklin Gothic Book" pitchFamily="34" charset="0"/>
              </a:rPr>
              <a:t>He got this sign, </a:t>
            </a:r>
          </a:p>
          <a:p>
            <a:r>
              <a:rPr lang="en-GB" sz="1000">
                <a:latin typeface="Franklin Gothic Book" pitchFamily="34" charset="0"/>
              </a:rPr>
              <a:t>I die of not dying. </a:t>
            </a:r>
          </a:p>
          <a:p>
            <a:r>
              <a:rPr lang="en-GB" sz="1000">
                <a:latin typeface="Franklin Gothic Book" pitchFamily="34" charset="0"/>
              </a:rPr>
              <a:t> </a:t>
            </a:r>
          </a:p>
          <a:p>
            <a:r>
              <a:rPr lang="en-GB" sz="1000">
                <a:latin typeface="Franklin Gothic Book" pitchFamily="34" charset="0"/>
              </a:rPr>
              <a:t>This divine prison of</a:t>
            </a:r>
          </a:p>
          <a:p>
            <a:r>
              <a:rPr lang="en-GB" sz="1000">
                <a:latin typeface="Franklin Gothic Book" pitchFamily="34" charset="0"/>
              </a:rPr>
              <a:t> The love where I live, </a:t>
            </a:r>
          </a:p>
          <a:p>
            <a:r>
              <a:rPr lang="en-GB" sz="1000">
                <a:latin typeface="Franklin Gothic Book" pitchFamily="34" charset="0"/>
              </a:rPr>
              <a:t>Has made God my Prisoner</a:t>
            </a:r>
          </a:p>
          <a:p>
            <a:r>
              <a:rPr lang="en-GB" sz="1000">
                <a:latin typeface="Franklin Gothic Book" pitchFamily="34" charset="0"/>
              </a:rPr>
              <a:t>and free my heart; </a:t>
            </a:r>
          </a:p>
          <a:p>
            <a:r>
              <a:rPr lang="en-GB" sz="1000">
                <a:latin typeface="Franklin Gothic Book" pitchFamily="34" charset="0"/>
              </a:rPr>
              <a:t>and causes in me a passion </a:t>
            </a:r>
          </a:p>
          <a:p>
            <a:r>
              <a:rPr lang="en-GB" sz="1000">
                <a:latin typeface="Franklin Gothic Book" pitchFamily="34" charset="0"/>
              </a:rPr>
              <a:t> to see God my prisoner </a:t>
            </a:r>
          </a:p>
          <a:p>
            <a:r>
              <a:rPr lang="en-GB" sz="1000">
                <a:latin typeface="Franklin Gothic Book" pitchFamily="34" charset="0"/>
              </a:rPr>
              <a:t>I die of not dying. </a:t>
            </a:r>
          </a:p>
          <a:p>
            <a:r>
              <a:rPr lang="en-GB" sz="1000">
                <a:latin typeface="Franklin Gothic Book" pitchFamily="34" charset="0"/>
              </a:rPr>
              <a:t> </a:t>
            </a:r>
          </a:p>
          <a:p>
            <a:r>
              <a:rPr lang="en-GB" sz="1000">
                <a:latin typeface="Franklin Gothic Book" pitchFamily="34" charset="0"/>
              </a:rPr>
              <a:t>Oh, how long is this life! </a:t>
            </a:r>
          </a:p>
          <a:p>
            <a:r>
              <a:rPr lang="en-GB" sz="1000">
                <a:latin typeface="Franklin Gothic Book" pitchFamily="34" charset="0"/>
              </a:rPr>
              <a:t>How difficult  these exiles, </a:t>
            </a:r>
          </a:p>
          <a:p>
            <a:r>
              <a:rPr lang="en-GB" sz="1000">
                <a:latin typeface="Franklin Gothic Book" pitchFamily="34" charset="0"/>
              </a:rPr>
              <a:t>this prison, these irons </a:t>
            </a:r>
          </a:p>
          <a:p>
            <a:r>
              <a:rPr lang="en-GB" sz="1000">
                <a:latin typeface="Franklin Gothic Book" pitchFamily="34" charset="0"/>
              </a:rPr>
              <a:t>in which the soul is stuck! </a:t>
            </a:r>
          </a:p>
          <a:p>
            <a:r>
              <a:rPr lang="en-GB" sz="1000">
                <a:latin typeface="Franklin Gothic Book" pitchFamily="34" charset="0"/>
              </a:rPr>
              <a:t>Just wait for the exit </a:t>
            </a:r>
          </a:p>
          <a:p>
            <a:r>
              <a:rPr lang="en-GB" sz="1000">
                <a:latin typeface="Franklin Gothic Book" pitchFamily="34" charset="0"/>
              </a:rPr>
              <a:t>cause me pain so fierce, </a:t>
            </a:r>
          </a:p>
          <a:p>
            <a:r>
              <a:rPr lang="en-GB" sz="1000">
                <a:latin typeface="Franklin Gothic Book" pitchFamily="34" charset="0"/>
              </a:rPr>
              <a:t>I die of not dying. </a:t>
            </a:r>
          </a:p>
          <a:p>
            <a:r>
              <a:rPr lang="en-GB" sz="1000">
                <a:latin typeface="Franklin Gothic Book" pitchFamily="34" charset="0"/>
              </a:rPr>
              <a:t> </a:t>
            </a:r>
          </a:p>
          <a:p>
            <a:r>
              <a:rPr lang="en-GB" sz="1000">
                <a:latin typeface="Franklin Gothic Book" pitchFamily="34" charset="0"/>
              </a:rPr>
              <a:t>Oh, how bitter life </a:t>
            </a:r>
          </a:p>
          <a:p>
            <a:r>
              <a:rPr lang="en-GB" sz="1000">
                <a:latin typeface="Franklin Gothic Book" pitchFamily="34" charset="0"/>
              </a:rPr>
              <a:t>do not enjoy  Lord! </a:t>
            </a:r>
          </a:p>
          <a:p>
            <a:r>
              <a:rPr lang="en-GB" sz="1000">
                <a:latin typeface="Franklin Gothic Book" pitchFamily="34" charset="0"/>
              </a:rPr>
              <a:t>Because if it's sweet love, </a:t>
            </a:r>
          </a:p>
          <a:p>
            <a:r>
              <a:rPr lang="en-GB" sz="1000">
                <a:latin typeface="Franklin Gothic Book" pitchFamily="34" charset="0"/>
              </a:rPr>
              <a:t>hope it is not long: </a:t>
            </a:r>
          </a:p>
          <a:p>
            <a:r>
              <a:rPr lang="en-GB" sz="1000">
                <a:latin typeface="Franklin Gothic Book" pitchFamily="34" charset="0"/>
              </a:rPr>
              <a:t>God take away this burden, </a:t>
            </a:r>
          </a:p>
          <a:p>
            <a:r>
              <a:rPr lang="en-GB" sz="1000">
                <a:latin typeface="Franklin Gothic Book" pitchFamily="34" charset="0"/>
              </a:rPr>
              <a:t>heavier than steel, </a:t>
            </a:r>
          </a:p>
          <a:p>
            <a:r>
              <a:rPr lang="en-GB" sz="1000">
                <a:latin typeface="Franklin Gothic Book" pitchFamily="34" charset="0"/>
              </a:rPr>
              <a:t>I die of not dying. </a:t>
            </a:r>
          </a:p>
          <a:p>
            <a:r>
              <a:rPr lang="en-GB" sz="1000">
                <a:latin typeface="Franklin Gothic Book" pitchFamily="34" charset="0"/>
              </a:rPr>
              <a:t> </a:t>
            </a:r>
          </a:p>
        </p:txBody>
      </p:sp>
      <p:sp>
        <p:nvSpPr>
          <p:cNvPr id="39939" name="TextBox 4"/>
          <p:cNvSpPr txBox="1">
            <a:spLocks noChangeArrowheads="1"/>
          </p:cNvSpPr>
          <p:nvPr/>
        </p:nvSpPr>
        <p:spPr bwMode="auto">
          <a:xfrm>
            <a:off x="4211638" y="523875"/>
            <a:ext cx="185737" cy="369888"/>
          </a:xfrm>
          <a:prstGeom prst="rect">
            <a:avLst/>
          </a:prstGeom>
          <a:noFill/>
          <a:ln w="9525">
            <a:noFill/>
            <a:miter lim="800000"/>
            <a:headEnd/>
            <a:tailEnd/>
          </a:ln>
        </p:spPr>
        <p:txBody>
          <a:bodyPr wrap="none">
            <a:spAutoFit/>
          </a:bodyPr>
          <a:lstStyle/>
          <a:p>
            <a:endParaRPr lang="en-GB">
              <a:latin typeface="Franklin Gothic Book" pitchFamily="34" charset="0"/>
            </a:endParaRPr>
          </a:p>
        </p:txBody>
      </p:sp>
      <p:sp>
        <p:nvSpPr>
          <p:cNvPr id="39940" name="TextBox 7"/>
          <p:cNvSpPr txBox="1">
            <a:spLocks noChangeArrowheads="1"/>
          </p:cNvSpPr>
          <p:nvPr/>
        </p:nvSpPr>
        <p:spPr bwMode="auto">
          <a:xfrm>
            <a:off x="2397125" y="188913"/>
            <a:ext cx="1839913" cy="4862512"/>
          </a:xfrm>
          <a:prstGeom prst="rect">
            <a:avLst/>
          </a:prstGeom>
          <a:noFill/>
          <a:ln w="9525">
            <a:noFill/>
            <a:miter lim="800000"/>
            <a:headEnd/>
            <a:tailEnd/>
          </a:ln>
        </p:spPr>
        <p:txBody>
          <a:bodyPr>
            <a:spAutoFit/>
          </a:bodyPr>
          <a:lstStyle/>
          <a:p>
            <a:r>
              <a:rPr lang="es-ES_tradnl" sz="1000">
                <a:latin typeface="Franklin Gothic Book" pitchFamily="34" charset="0"/>
              </a:rPr>
              <a:t>Sólo con la confianza</a:t>
            </a:r>
            <a:endParaRPr lang="en-GB" sz="1000">
              <a:latin typeface="Franklin Gothic Book" pitchFamily="34" charset="0"/>
            </a:endParaRPr>
          </a:p>
          <a:p>
            <a:r>
              <a:rPr lang="es-ES_tradnl" sz="1000">
                <a:latin typeface="Franklin Gothic Book" pitchFamily="34" charset="0"/>
              </a:rPr>
              <a:t>vivo de que he de morir,</a:t>
            </a:r>
            <a:endParaRPr lang="en-GB" sz="1000">
              <a:latin typeface="Franklin Gothic Book" pitchFamily="34" charset="0"/>
            </a:endParaRPr>
          </a:p>
          <a:p>
            <a:r>
              <a:rPr lang="es-ES_tradnl" sz="1000">
                <a:latin typeface="Franklin Gothic Book" pitchFamily="34" charset="0"/>
              </a:rPr>
              <a:t>porque muriendo el vivir</a:t>
            </a:r>
            <a:endParaRPr lang="en-GB" sz="1000">
              <a:latin typeface="Franklin Gothic Book" pitchFamily="34" charset="0"/>
            </a:endParaRPr>
          </a:p>
          <a:p>
            <a:r>
              <a:rPr lang="es-ES_tradnl" sz="1000">
                <a:latin typeface="Franklin Gothic Book" pitchFamily="34" charset="0"/>
              </a:rPr>
              <a:t>me asegura mi esperanza;</a:t>
            </a:r>
            <a:endParaRPr lang="en-GB" sz="1000">
              <a:latin typeface="Franklin Gothic Book" pitchFamily="34" charset="0"/>
            </a:endParaRPr>
          </a:p>
          <a:p>
            <a:r>
              <a:rPr lang="es-ES_tradnl" sz="1000">
                <a:latin typeface="Franklin Gothic Book" pitchFamily="34" charset="0"/>
              </a:rPr>
              <a:t>muerte do el vivir se alcanza,</a:t>
            </a:r>
            <a:endParaRPr lang="en-GB" sz="1000">
              <a:latin typeface="Franklin Gothic Book" pitchFamily="34" charset="0"/>
            </a:endParaRPr>
          </a:p>
          <a:p>
            <a:r>
              <a:rPr lang="es-ES_tradnl" sz="1000">
                <a:latin typeface="Franklin Gothic Book" pitchFamily="34" charset="0"/>
              </a:rPr>
              <a:t>no te tardes, que te espero,</a:t>
            </a:r>
            <a:endParaRPr lang="en-GB" sz="1000">
              <a:latin typeface="Franklin Gothic Book" pitchFamily="34" charset="0"/>
            </a:endParaRPr>
          </a:p>
          <a:p>
            <a:r>
              <a:rPr lang="es-ES_tradnl" sz="1000">
                <a:latin typeface="Franklin Gothic Book" pitchFamily="34" charset="0"/>
              </a:rPr>
              <a:t>que muero porque no muero.</a:t>
            </a:r>
            <a:endParaRPr lang="en-GB" sz="1000">
              <a:latin typeface="Franklin Gothic Book" pitchFamily="34" charset="0"/>
            </a:endParaRPr>
          </a:p>
          <a:p>
            <a:r>
              <a:rPr lang="es-ES_tradnl" sz="1000">
                <a:latin typeface="Franklin Gothic Book" pitchFamily="34" charset="0"/>
              </a:rPr>
              <a:t> </a:t>
            </a:r>
            <a:endParaRPr lang="en-GB" sz="1000">
              <a:latin typeface="Franklin Gothic Book" pitchFamily="34" charset="0"/>
            </a:endParaRPr>
          </a:p>
          <a:p>
            <a:r>
              <a:rPr lang="es-ES_tradnl" sz="1000">
                <a:latin typeface="Franklin Gothic Book" pitchFamily="34" charset="0"/>
              </a:rPr>
              <a:t>Mira que el amor es fuerte;</a:t>
            </a:r>
            <a:endParaRPr lang="en-GB" sz="1000">
              <a:latin typeface="Franklin Gothic Book" pitchFamily="34" charset="0"/>
            </a:endParaRPr>
          </a:p>
          <a:p>
            <a:r>
              <a:rPr lang="es-ES_tradnl" sz="1000">
                <a:latin typeface="Franklin Gothic Book" pitchFamily="34" charset="0"/>
              </a:rPr>
              <a:t>vida, no me seas molesta,</a:t>
            </a:r>
            <a:endParaRPr lang="en-GB" sz="1000">
              <a:latin typeface="Franklin Gothic Book" pitchFamily="34" charset="0"/>
            </a:endParaRPr>
          </a:p>
          <a:p>
            <a:r>
              <a:rPr lang="es-ES_tradnl" sz="1000">
                <a:latin typeface="Franklin Gothic Book" pitchFamily="34" charset="0"/>
              </a:rPr>
              <a:t>mira que sólo me resta,</a:t>
            </a:r>
            <a:endParaRPr lang="en-GB" sz="1000">
              <a:latin typeface="Franklin Gothic Book" pitchFamily="34" charset="0"/>
            </a:endParaRPr>
          </a:p>
          <a:p>
            <a:r>
              <a:rPr lang="es-ES_tradnl" sz="1000">
                <a:latin typeface="Franklin Gothic Book" pitchFamily="34" charset="0"/>
              </a:rPr>
              <a:t>para ganarte perderte.</a:t>
            </a:r>
            <a:endParaRPr lang="en-GB" sz="1000">
              <a:latin typeface="Franklin Gothic Book" pitchFamily="34" charset="0"/>
            </a:endParaRPr>
          </a:p>
          <a:p>
            <a:r>
              <a:rPr lang="es-ES_tradnl" sz="1000">
                <a:latin typeface="Franklin Gothic Book" pitchFamily="34" charset="0"/>
              </a:rPr>
              <a:t>Venga ya la dulce muerte,</a:t>
            </a:r>
            <a:endParaRPr lang="en-GB" sz="1000">
              <a:latin typeface="Franklin Gothic Book" pitchFamily="34" charset="0"/>
            </a:endParaRPr>
          </a:p>
          <a:p>
            <a:r>
              <a:rPr lang="es-ES_tradnl" sz="1000">
                <a:latin typeface="Franklin Gothic Book" pitchFamily="34" charset="0"/>
              </a:rPr>
              <a:t>el morir venga ligero</a:t>
            </a:r>
            <a:endParaRPr lang="en-GB" sz="1000">
              <a:latin typeface="Franklin Gothic Book" pitchFamily="34" charset="0"/>
            </a:endParaRPr>
          </a:p>
          <a:p>
            <a:r>
              <a:rPr lang="es-ES_tradnl" sz="1000">
                <a:latin typeface="Franklin Gothic Book" pitchFamily="34" charset="0"/>
              </a:rPr>
              <a:t>que muero porque no muero.</a:t>
            </a:r>
            <a:endParaRPr lang="en-GB" sz="1000">
              <a:latin typeface="Franklin Gothic Book" pitchFamily="34" charset="0"/>
            </a:endParaRPr>
          </a:p>
          <a:p>
            <a:r>
              <a:rPr lang="es-ES_tradnl" sz="1000">
                <a:latin typeface="Franklin Gothic Book" pitchFamily="34" charset="0"/>
              </a:rPr>
              <a:t> </a:t>
            </a:r>
            <a:endParaRPr lang="en-GB" sz="1000">
              <a:latin typeface="Franklin Gothic Book" pitchFamily="34" charset="0"/>
            </a:endParaRPr>
          </a:p>
          <a:p>
            <a:r>
              <a:rPr lang="es-ES_tradnl" sz="1000">
                <a:latin typeface="Franklin Gothic Book" pitchFamily="34" charset="0"/>
              </a:rPr>
              <a:t>Aquella vida de arriba,</a:t>
            </a:r>
            <a:endParaRPr lang="en-GB" sz="1000">
              <a:latin typeface="Franklin Gothic Book" pitchFamily="34" charset="0"/>
            </a:endParaRPr>
          </a:p>
          <a:p>
            <a:r>
              <a:rPr lang="es-ES_tradnl" sz="1000">
                <a:latin typeface="Franklin Gothic Book" pitchFamily="34" charset="0"/>
              </a:rPr>
              <a:t>que es la vida verdadera,</a:t>
            </a:r>
            <a:endParaRPr lang="en-GB" sz="1000">
              <a:latin typeface="Franklin Gothic Book" pitchFamily="34" charset="0"/>
            </a:endParaRPr>
          </a:p>
          <a:p>
            <a:r>
              <a:rPr lang="es-ES_tradnl" sz="1000">
                <a:latin typeface="Franklin Gothic Book" pitchFamily="34" charset="0"/>
              </a:rPr>
              <a:t>hasta que esta vida muera,</a:t>
            </a:r>
            <a:endParaRPr lang="en-GB" sz="1000">
              <a:latin typeface="Franklin Gothic Book" pitchFamily="34" charset="0"/>
            </a:endParaRPr>
          </a:p>
          <a:p>
            <a:r>
              <a:rPr lang="es-ES_tradnl" sz="1000">
                <a:latin typeface="Franklin Gothic Book" pitchFamily="34" charset="0"/>
              </a:rPr>
              <a:t>no se goza estando viva:</a:t>
            </a:r>
            <a:endParaRPr lang="en-GB" sz="1000">
              <a:latin typeface="Franklin Gothic Book" pitchFamily="34" charset="0"/>
            </a:endParaRPr>
          </a:p>
          <a:p>
            <a:r>
              <a:rPr lang="es-ES_tradnl" sz="1000">
                <a:latin typeface="Franklin Gothic Book" pitchFamily="34" charset="0"/>
              </a:rPr>
              <a:t>muerte, no me seas esquiva;</a:t>
            </a:r>
            <a:endParaRPr lang="en-GB" sz="1000">
              <a:latin typeface="Franklin Gothic Book" pitchFamily="34" charset="0"/>
            </a:endParaRPr>
          </a:p>
          <a:p>
            <a:r>
              <a:rPr lang="es-ES_tradnl" sz="1000">
                <a:latin typeface="Franklin Gothic Book" pitchFamily="34" charset="0"/>
              </a:rPr>
              <a:t>viva muriendo primero,</a:t>
            </a:r>
            <a:endParaRPr lang="en-GB" sz="1000">
              <a:latin typeface="Franklin Gothic Book" pitchFamily="34" charset="0"/>
            </a:endParaRPr>
          </a:p>
          <a:p>
            <a:r>
              <a:rPr lang="es-ES_tradnl" sz="1000">
                <a:latin typeface="Franklin Gothic Book" pitchFamily="34" charset="0"/>
              </a:rPr>
              <a:t>que muero porque no muero.</a:t>
            </a:r>
            <a:endParaRPr lang="en-GB" sz="1000">
              <a:latin typeface="Franklin Gothic Book" pitchFamily="34" charset="0"/>
            </a:endParaRPr>
          </a:p>
          <a:p>
            <a:r>
              <a:rPr lang="es-ES_tradnl" sz="1000">
                <a:latin typeface="Franklin Gothic Book" pitchFamily="34" charset="0"/>
              </a:rPr>
              <a:t> </a:t>
            </a:r>
            <a:endParaRPr lang="en-GB" sz="1000">
              <a:latin typeface="Franklin Gothic Book" pitchFamily="34" charset="0"/>
            </a:endParaRPr>
          </a:p>
          <a:p>
            <a:r>
              <a:rPr lang="es-ES_tradnl" sz="1000">
                <a:latin typeface="Franklin Gothic Book" pitchFamily="34" charset="0"/>
              </a:rPr>
              <a:t>Vida, ¿qué puedo yo darle</a:t>
            </a:r>
            <a:endParaRPr lang="en-GB" sz="1000">
              <a:latin typeface="Franklin Gothic Book" pitchFamily="34" charset="0"/>
            </a:endParaRPr>
          </a:p>
          <a:p>
            <a:r>
              <a:rPr lang="es-ES_tradnl" sz="1000">
                <a:latin typeface="Franklin Gothic Book" pitchFamily="34" charset="0"/>
              </a:rPr>
              <a:t>a mi Dios que vive en mí,</a:t>
            </a:r>
            <a:endParaRPr lang="en-GB" sz="1000">
              <a:latin typeface="Franklin Gothic Book" pitchFamily="34" charset="0"/>
            </a:endParaRPr>
          </a:p>
          <a:p>
            <a:r>
              <a:rPr lang="es-ES_tradnl" sz="1000">
                <a:latin typeface="Franklin Gothic Book" pitchFamily="34" charset="0"/>
              </a:rPr>
              <a:t>si no es el perderte a ti,</a:t>
            </a:r>
            <a:endParaRPr lang="en-GB" sz="1000">
              <a:latin typeface="Franklin Gothic Book" pitchFamily="34" charset="0"/>
            </a:endParaRPr>
          </a:p>
          <a:p>
            <a:r>
              <a:rPr lang="es-ES_tradnl" sz="1000">
                <a:latin typeface="Franklin Gothic Book" pitchFamily="34" charset="0"/>
              </a:rPr>
              <a:t>para merecer ganarle?</a:t>
            </a:r>
            <a:endParaRPr lang="en-GB" sz="1000">
              <a:latin typeface="Franklin Gothic Book" pitchFamily="34" charset="0"/>
            </a:endParaRPr>
          </a:p>
          <a:p>
            <a:r>
              <a:rPr lang="es-ES_tradnl" sz="1000">
                <a:latin typeface="Franklin Gothic Book" pitchFamily="34" charset="0"/>
              </a:rPr>
              <a:t>Quiero muriendo alcanzarle,</a:t>
            </a:r>
            <a:endParaRPr lang="en-GB" sz="1000">
              <a:latin typeface="Franklin Gothic Book" pitchFamily="34" charset="0"/>
            </a:endParaRPr>
          </a:p>
          <a:p>
            <a:r>
              <a:rPr lang="es-ES_tradnl" sz="1000">
                <a:latin typeface="Franklin Gothic Book" pitchFamily="34" charset="0"/>
              </a:rPr>
              <a:t>pues tanto a mi Amado quiero,</a:t>
            </a:r>
            <a:endParaRPr lang="en-GB" sz="1000">
              <a:latin typeface="Franklin Gothic Book" pitchFamily="34" charset="0"/>
            </a:endParaRPr>
          </a:p>
          <a:p>
            <a:r>
              <a:rPr lang="es-ES_tradnl" sz="1000">
                <a:latin typeface="Franklin Gothic Book" pitchFamily="34" charset="0"/>
              </a:rPr>
              <a:t>que muero porque no muero.</a:t>
            </a:r>
            <a:endParaRPr lang="en-GB" sz="1000">
              <a:latin typeface="Franklin Gothic Book" pitchFamily="34" charset="0"/>
            </a:endParaRPr>
          </a:p>
        </p:txBody>
      </p:sp>
      <p:sp>
        <p:nvSpPr>
          <p:cNvPr id="39941" name="TextBox 8"/>
          <p:cNvSpPr txBox="1">
            <a:spLocks noChangeArrowheads="1"/>
          </p:cNvSpPr>
          <p:nvPr/>
        </p:nvSpPr>
        <p:spPr bwMode="auto">
          <a:xfrm>
            <a:off x="7034213" y="188913"/>
            <a:ext cx="1930400" cy="5170487"/>
          </a:xfrm>
          <a:prstGeom prst="rect">
            <a:avLst/>
          </a:prstGeom>
          <a:noFill/>
          <a:ln w="9525">
            <a:noFill/>
            <a:miter lim="800000"/>
            <a:headEnd/>
            <a:tailEnd/>
          </a:ln>
        </p:spPr>
        <p:txBody>
          <a:bodyPr>
            <a:spAutoFit/>
          </a:bodyPr>
          <a:lstStyle/>
          <a:p>
            <a:r>
              <a:rPr lang="en-GB" sz="1000">
                <a:latin typeface="Franklin Gothic Book" pitchFamily="34" charset="0"/>
              </a:rPr>
              <a:t>Only with confidence that</a:t>
            </a:r>
          </a:p>
          <a:p>
            <a:r>
              <a:rPr lang="en-GB" sz="1000">
                <a:latin typeface="Franklin Gothic Book" pitchFamily="34" charset="0"/>
              </a:rPr>
              <a:t>I live to die, </a:t>
            </a:r>
          </a:p>
          <a:p>
            <a:r>
              <a:rPr lang="en-GB" sz="1000">
                <a:latin typeface="Franklin Gothic Book" pitchFamily="34" charset="0"/>
              </a:rPr>
              <a:t>because dying to live </a:t>
            </a:r>
          </a:p>
          <a:p>
            <a:r>
              <a:rPr lang="en-GB" sz="1000">
                <a:latin typeface="Franklin Gothic Book" pitchFamily="34" charset="0"/>
              </a:rPr>
              <a:t>assures me my hope </a:t>
            </a:r>
          </a:p>
          <a:p>
            <a:r>
              <a:rPr lang="en-GB" sz="1000">
                <a:latin typeface="Franklin Gothic Book" pitchFamily="34" charset="0"/>
              </a:rPr>
              <a:t>as the living death is reached, </a:t>
            </a:r>
          </a:p>
          <a:p>
            <a:r>
              <a:rPr lang="en-GB" sz="1000">
                <a:latin typeface="Franklin Gothic Book" pitchFamily="34" charset="0"/>
              </a:rPr>
              <a:t> do not come late, you hope, </a:t>
            </a:r>
          </a:p>
          <a:p>
            <a:r>
              <a:rPr lang="en-GB" sz="1000">
                <a:latin typeface="Franklin Gothic Book" pitchFamily="34" charset="0"/>
              </a:rPr>
              <a:t>I die of not dying. </a:t>
            </a:r>
          </a:p>
          <a:p>
            <a:r>
              <a:rPr lang="en-GB" sz="1000">
                <a:latin typeface="Franklin Gothic Book" pitchFamily="34" charset="0"/>
              </a:rPr>
              <a:t> </a:t>
            </a:r>
          </a:p>
          <a:p>
            <a:r>
              <a:rPr lang="en-GB" sz="1000">
                <a:latin typeface="Franklin Gothic Book" pitchFamily="34" charset="0"/>
              </a:rPr>
              <a:t>Look at that love is strong; </a:t>
            </a:r>
          </a:p>
          <a:p>
            <a:r>
              <a:rPr lang="en-GB" sz="1000">
                <a:latin typeface="Franklin Gothic Book" pitchFamily="34" charset="0"/>
              </a:rPr>
              <a:t>life, do you  not bother me, </a:t>
            </a:r>
          </a:p>
          <a:p>
            <a:r>
              <a:rPr lang="en-GB" sz="1000">
                <a:latin typeface="Franklin Gothic Book" pitchFamily="34" charset="0"/>
              </a:rPr>
              <a:t>I can only see that, </a:t>
            </a:r>
          </a:p>
          <a:p>
            <a:r>
              <a:rPr lang="en-GB" sz="1000">
                <a:latin typeface="Franklin Gothic Book" pitchFamily="34" charset="0"/>
              </a:rPr>
              <a:t>to earn  I must miss. </a:t>
            </a:r>
          </a:p>
          <a:p>
            <a:r>
              <a:rPr lang="en-GB" sz="1000">
                <a:latin typeface="Franklin Gothic Book" pitchFamily="34" charset="0"/>
              </a:rPr>
              <a:t>Come on sweet death, </a:t>
            </a:r>
          </a:p>
          <a:p>
            <a:r>
              <a:rPr lang="en-GB" sz="1000">
                <a:latin typeface="Franklin Gothic Book" pitchFamily="34" charset="0"/>
              </a:rPr>
              <a:t>Light comes to die </a:t>
            </a:r>
          </a:p>
          <a:p>
            <a:r>
              <a:rPr lang="en-GB" sz="1000">
                <a:latin typeface="Franklin Gothic Book" pitchFamily="34" charset="0"/>
              </a:rPr>
              <a:t>I die of not dying. </a:t>
            </a:r>
          </a:p>
          <a:p>
            <a:r>
              <a:rPr lang="en-GB" sz="1000">
                <a:latin typeface="Franklin Gothic Book" pitchFamily="34" charset="0"/>
              </a:rPr>
              <a:t> </a:t>
            </a:r>
          </a:p>
          <a:p>
            <a:r>
              <a:rPr lang="en-GB" sz="1000">
                <a:latin typeface="Franklin Gothic Book" pitchFamily="34" charset="0"/>
              </a:rPr>
              <a:t>That life from above, </a:t>
            </a:r>
          </a:p>
          <a:p>
            <a:r>
              <a:rPr lang="en-GB" sz="1000">
                <a:latin typeface="Franklin Gothic Book" pitchFamily="34" charset="0"/>
              </a:rPr>
              <a:t>life is real, </a:t>
            </a:r>
          </a:p>
          <a:p>
            <a:r>
              <a:rPr lang="en-GB" sz="1000">
                <a:latin typeface="Franklin Gothic Book" pitchFamily="34" charset="0"/>
              </a:rPr>
              <a:t>until this life dies </a:t>
            </a:r>
          </a:p>
          <a:p>
            <a:r>
              <a:rPr lang="en-GB" sz="1000">
                <a:latin typeface="Franklin Gothic Book" pitchFamily="34" charset="0"/>
              </a:rPr>
              <a:t>No one enjoys being alive: </a:t>
            </a:r>
          </a:p>
          <a:p>
            <a:r>
              <a:rPr lang="en-GB" sz="1000">
                <a:latin typeface="Franklin Gothic Book" pitchFamily="34" charset="0"/>
              </a:rPr>
              <a:t>death, not you dodge me; </a:t>
            </a:r>
          </a:p>
          <a:p>
            <a:r>
              <a:rPr lang="en-GB" sz="1000">
                <a:latin typeface="Franklin Gothic Book" pitchFamily="34" charset="0"/>
              </a:rPr>
              <a:t>dying alive  first </a:t>
            </a:r>
          </a:p>
          <a:p>
            <a:r>
              <a:rPr lang="en-GB" sz="1000">
                <a:latin typeface="Franklin Gothic Book" pitchFamily="34" charset="0"/>
              </a:rPr>
              <a:t>I die of not dying. </a:t>
            </a:r>
          </a:p>
          <a:p>
            <a:r>
              <a:rPr lang="en-GB" sz="1000">
                <a:latin typeface="Franklin Gothic Book" pitchFamily="34" charset="0"/>
              </a:rPr>
              <a:t> </a:t>
            </a:r>
          </a:p>
          <a:p>
            <a:r>
              <a:rPr lang="en-GB" sz="1000">
                <a:latin typeface="Franklin Gothic Book" pitchFamily="34" charset="0"/>
              </a:rPr>
              <a:t>Life, what I can I give </a:t>
            </a:r>
          </a:p>
          <a:p>
            <a:r>
              <a:rPr lang="en-GB" sz="1000">
                <a:latin typeface="Franklin Gothic Book" pitchFamily="34" charset="0"/>
              </a:rPr>
              <a:t>my God that is within me, </a:t>
            </a:r>
          </a:p>
          <a:p>
            <a:r>
              <a:rPr lang="en-GB" sz="1000">
                <a:latin typeface="Franklin Gothic Book" pitchFamily="34" charset="0"/>
              </a:rPr>
              <a:t>if not lose you, </a:t>
            </a:r>
          </a:p>
          <a:p>
            <a:r>
              <a:rPr lang="en-GB" sz="1000">
                <a:latin typeface="Franklin Gothic Book" pitchFamily="34" charset="0"/>
              </a:rPr>
              <a:t>to deserve win? </a:t>
            </a:r>
          </a:p>
          <a:p>
            <a:r>
              <a:rPr lang="en-GB" sz="1000">
                <a:latin typeface="Franklin Gothic Book" pitchFamily="34" charset="0"/>
              </a:rPr>
              <a:t>I dying to reach you, </a:t>
            </a:r>
          </a:p>
          <a:p>
            <a:r>
              <a:rPr lang="en-GB" sz="1000">
                <a:latin typeface="Franklin Gothic Book" pitchFamily="34" charset="0"/>
              </a:rPr>
              <a:t>because I want so much to my Beloved, </a:t>
            </a:r>
          </a:p>
          <a:p>
            <a:r>
              <a:rPr lang="en-GB" sz="1000">
                <a:latin typeface="Franklin Gothic Book" pitchFamily="34" charset="0"/>
              </a:rPr>
              <a:t>I die of not dying. </a:t>
            </a:r>
          </a:p>
        </p:txBody>
      </p:sp>
      <p:cxnSp>
        <p:nvCxnSpPr>
          <p:cNvPr id="14" name="Straight Connector 13"/>
          <p:cNvCxnSpPr/>
          <p:nvPr/>
        </p:nvCxnSpPr>
        <p:spPr>
          <a:xfrm>
            <a:off x="4716463" y="612775"/>
            <a:ext cx="0" cy="5097463"/>
          </a:xfrm>
          <a:prstGeom prst="line">
            <a:avLst/>
          </a:prstGeom>
          <a:ln w="76200" cmpd="dbl">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1619672" y="2348880"/>
            <a:ext cx="6510859" cy="2981907"/>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path path="circle">
              <a:fillToRect l="100000" t="100000"/>
            </a:path>
            <a:tileRect r="-100000" b="-100000"/>
          </a:gradFill>
          <a:ln w="6350">
            <a:noFill/>
          </a:ln>
          <a:effectLst>
            <a:glow rad="469900">
              <a:schemeClr val="accent2">
                <a:satMod val="175000"/>
                <a:alpha val="25000"/>
              </a:schemeClr>
            </a:glow>
            <a:outerShdw dir="9960000" sx="70000" sy="70000" kx="-1200000" algn="bl" rotWithShape="0">
              <a:prstClr val="black">
                <a:alpha val="62000"/>
              </a:prstClr>
            </a:outerShdw>
            <a:reflection endPos="6000" dist="50800" dir="5400000" sy="-100000" algn="bl" rotWithShape="0"/>
            <a:softEdge rad="393700"/>
          </a:effectLst>
          <a:scene3d>
            <a:camera prst="perspectiveLeft"/>
            <a:lightRig rig="glow" dir="t">
              <a:rot lat="0" lon="0" rev="4800000"/>
            </a:lightRig>
          </a:scene3d>
          <a:sp3d prstMaterial="matte">
            <a:bevelT w="127000" h="63500"/>
          </a:sp3d>
        </p:spPr>
        <p:style>
          <a:lnRef idx="0">
            <a:scrgbClr r="0" g="0" b="0"/>
          </a:lnRef>
          <a:fillRef idx="1002">
            <a:schemeClr val="lt1"/>
          </a:fillRef>
          <a:effectRef idx="0">
            <a:scrgbClr r="0" g="0" b="0"/>
          </a:effectRef>
          <a:fontRef idx="major"/>
        </p:style>
        <p:txBody>
          <a:bodyPr>
            <a:spAutoFit/>
          </a:bodyPr>
          <a:lstStyle/>
          <a:p>
            <a:pPr algn="ctr" fontAlgn="auto">
              <a:lnSpc>
                <a:spcPct val="150000"/>
              </a:lnSpc>
              <a:spcBef>
                <a:spcPts val="0"/>
              </a:spcBef>
              <a:spcAft>
                <a:spcPts val="0"/>
              </a:spcAft>
              <a:defRPr/>
            </a:pPr>
            <a:r>
              <a:rPr lang="en-GB" sz="6600" dirty="0"/>
              <a:t>ST JOHN OF THE </a:t>
            </a:r>
            <a:r>
              <a:rPr lang="en-GB" sz="6600" dirty="0"/>
              <a:t>CROSS</a:t>
            </a:r>
            <a:endParaRPr lang="en-GB" sz="6600" dirty="0"/>
          </a:p>
        </p:txBody>
      </p:sp>
      <p:pic>
        <p:nvPicPr>
          <p:cNvPr id="40962" name="Picture 2" descr="http://pagesperso-orange.fr/mexiqueculture/imagenes/n9-johansson1.jpeg"/>
          <p:cNvPicPr>
            <a:picLocks noChangeAspect="1" noChangeArrowheads="1"/>
          </p:cNvPicPr>
          <p:nvPr/>
        </p:nvPicPr>
        <p:blipFill>
          <a:blip r:embed="rId2"/>
          <a:srcRect/>
          <a:stretch>
            <a:fillRect/>
          </a:stretch>
        </p:blipFill>
        <p:spPr bwMode="auto">
          <a:xfrm>
            <a:off x="63500" y="-25400"/>
            <a:ext cx="1992313" cy="1941513"/>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5" name="TextBox 2"/>
          <p:cNvSpPr txBox="1">
            <a:spLocks noChangeArrowheads="1"/>
          </p:cNvSpPr>
          <p:nvPr/>
        </p:nvSpPr>
        <p:spPr bwMode="auto">
          <a:xfrm>
            <a:off x="1403350" y="1473200"/>
            <a:ext cx="6624638" cy="3138488"/>
          </a:xfrm>
          <a:prstGeom prst="rect">
            <a:avLst/>
          </a:prstGeom>
          <a:noFill/>
          <a:ln w="9525">
            <a:noFill/>
            <a:miter lim="800000"/>
            <a:headEnd/>
            <a:tailEnd/>
          </a:ln>
        </p:spPr>
        <p:txBody>
          <a:bodyPr>
            <a:spAutoFit/>
          </a:bodyPr>
          <a:lstStyle/>
          <a:p>
            <a:r>
              <a:rPr lang="en-GB">
                <a:latin typeface="Franklin Gothic Book" pitchFamily="34" charset="0"/>
              </a:rPr>
              <a:t> </a:t>
            </a:r>
          </a:p>
          <a:p>
            <a:pPr algn="just">
              <a:lnSpc>
                <a:spcPct val="150000"/>
              </a:lnSpc>
            </a:pPr>
            <a:r>
              <a:rPr lang="en-GB">
                <a:latin typeface="Franklin Gothic Book" pitchFamily="34" charset="0"/>
              </a:rPr>
              <a:t> </a:t>
            </a:r>
            <a:r>
              <a:rPr lang="en-GB" sz="2400">
                <a:latin typeface="Franklin Gothic Book" pitchFamily="34" charset="0"/>
              </a:rPr>
              <a:t>He was born  on the 24</a:t>
            </a:r>
            <a:r>
              <a:rPr lang="en-GB" sz="2400" baseline="30000">
                <a:latin typeface="Franklin Gothic Book" pitchFamily="34" charset="0"/>
              </a:rPr>
              <a:t>th</a:t>
            </a:r>
            <a:r>
              <a:rPr lang="en-GB" sz="2400">
                <a:latin typeface="Franklin Gothic Book" pitchFamily="34" charset="0"/>
              </a:rPr>
              <a:t> of  June 1542 in Fontiveros, Spain. He died in Ubeda on the 14</a:t>
            </a:r>
            <a:r>
              <a:rPr lang="en-GB" sz="2400" baseline="30000">
                <a:latin typeface="Franklin Gothic Book" pitchFamily="34" charset="0"/>
              </a:rPr>
              <a:t>th</a:t>
            </a:r>
            <a:r>
              <a:rPr lang="en-GB" sz="2400">
                <a:latin typeface="Franklin Gothic Book" pitchFamily="34" charset="0"/>
              </a:rPr>
              <a:t> of December 1591. He was beatified by the Pope Clement X in 1675. He was canonized by Pope Benedict XIII.</a:t>
            </a:r>
          </a:p>
        </p:txBody>
      </p:sp>
    </p:spTree>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09" name="TextBox 1"/>
          <p:cNvSpPr txBox="1">
            <a:spLocks noChangeArrowheads="1"/>
          </p:cNvSpPr>
          <p:nvPr/>
        </p:nvSpPr>
        <p:spPr bwMode="auto">
          <a:xfrm>
            <a:off x="1258888" y="1052513"/>
            <a:ext cx="7058025" cy="4456112"/>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St. of the Cross worked very closely with St. Teresa of Avila and both were actively involved in the reform of the Carmel order and both them founded the Discalced Carmelites. His prose and poems are very highly regarded and his works on the growth of the soul are considered one of the best representations of the Spanish mystic literature. He is one of the thirty-three Doctors of the Church.</a:t>
            </a:r>
          </a:p>
        </p:txBody>
      </p:sp>
    </p:spTree>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TextBox 3"/>
          <p:cNvSpPr txBox="1">
            <a:spLocks noChangeArrowheads="1"/>
          </p:cNvSpPr>
          <p:nvPr/>
        </p:nvSpPr>
        <p:spPr bwMode="auto">
          <a:xfrm>
            <a:off x="1835150" y="1647825"/>
            <a:ext cx="6049963" cy="1685925"/>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His most frequently quoted poem is the following:</a:t>
            </a:r>
          </a:p>
          <a:p>
            <a:pPr algn="just">
              <a:lnSpc>
                <a:spcPct val="150000"/>
              </a:lnSpc>
            </a:pPr>
            <a:endParaRPr lang="en-GB" sz="2400">
              <a:latin typeface="Franklin Gothic Book" pitchFamily="34" charset="0"/>
            </a:endParaRPr>
          </a:p>
        </p:txBody>
      </p:sp>
    </p:spTree>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7" name="TextBox 1"/>
          <p:cNvSpPr txBox="1">
            <a:spLocks noChangeArrowheads="1"/>
          </p:cNvSpPr>
          <p:nvPr/>
        </p:nvSpPr>
        <p:spPr bwMode="auto">
          <a:xfrm>
            <a:off x="107950" y="593725"/>
            <a:ext cx="1943100" cy="5630863"/>
          </a:xfrm>
          <a:prstGeom prst="rect">
            <a:avLst/>
          </a:prstGeom>
          <a:noFill/>
          <a:ln w="9525">
            <a:noFill/>
            <a:miter lim="800000"/>
            <a:headEnd/>
            <a:tailEnd/>
          </a:ln>
        </p:spPr>
        <p:txBody>
          <a:bodyPr>
            <a:spAutoFit/>
          </a:bodyPr>
          <a:lstStyle/>
          <a:p>
            <a:r>
              <a:rPr lang="es-ES_tradnl" sz="900">
                <a:latin typeface="Franklin Gothic Book" pitchFamily="34" charset="0"/>
              </a:rPr>
              <a:t>En una noche oscura,</a:t>
            </a:r>
            <a:endParaRPr lang="en-GB" sz="900">
              <a:latin typeface="Franklin Gothic Book" pitchFamily="34" charset="0"/>
            </a:endParaRPr>
          </a:p>
          <a:p>
            <a:r>
              <a:rPr lang="es-ES_tradnl" sz="900">
                <a:latin typeface="Franklin Gothic Book" pitchFamily="34" charset="0"/>
              </a:rPr>
              <a:t>con ansias en amores inflamada,</a:t>
            </a:r>
            <a:endParaRPr lang="en-GB" sz="900">
              <a:latin typeface="Franklin Gothic Book" pitchFamily="34" charset="0"/>
            </a:endParaRPr>
          </a:p>
          <a:p>
            <a:r>
              <a:rPr lang="es-ES_tradnl" sz="900">
                <a:latin typeface="Franklin Gothic Book" pitchFamily="34" charset="0"/>
              </a:rPr>
              <a:t>(¡oh dichosa ventura!)</a:t>
            </a:r>
            <a:endParaRPr lang="en-GB" sz="900">
              <a:latin typeface="Franklin Gothic Book" pitchFamily="34" charset="0"/>
            </a:endParaRPr>
          </a:p>
          <a:p>
            <a:r>
              <a:rPr lang="es-ES_tradnl" sz="900">
                <a:latin typeface="Franklin Gothic Book" pitchFamily="34" charset="0"/>
              </a:rPr>
              <a:t>salí sin ser notada,</a:t>
            </a:r>
            <a:endParaRPr lang="en-GB" sz="900">
              <a:latin typeface="Franklin Gothic Book" pitchFamily="34" charset="0"/>
            </a:endParaRPr>
          </a:p>
          <a:p>
            <a:r>
              <a:rPr lang="es-ES_tradnl" sz="900">
                <a:latin typeface="Franklin Gothic Book" pitchFamily="34" charset="0"/>
              </a:rPr>
              <a:t>estando ya mi casa sosegada.                     </a:t>
            </a:r>
            <a:endParaRPr lang="en-GB" sz="900">
              <a:latin typeface="Franklin Gothic Book" pitchFamily="34" charset="0"/>
            </a:endParaRPr>
          </a:p>
          <a:p>
            <a:r>
              <a:rPr lang="es-ES_tradnl" sz="900">
                <a:latin typeface="Franklin Gothic Book" pitchFamily="34" charset="0"/>
              </a:rPr>
              <a:t> </a:t>
            </a:r>
            <a:endParaRPr lang="en-GB" sz="900">
              <a:latin typeface="Franklin Gothic Book" pitchFamily="34" charset="0"/>
            </a:endParaRPr>
          </a:p>
          <a:p>
            <a:r>
              <a:rPr lang="es-ES_tradnl" sz="900">
                <a:latin typeface="Franklin Gothic Book" pitchFamily="34" charset="0"/>
              </a:rPr>
              <a:t>  A oscuras y segura,</a:t>
            </a:r>
            <a:endParaRPr lang="en-GB" sz="900">
              <a:latin typeface="Franklin Gothic Book" pitchFamily="34" charset="0"/>
            </a:endParaRPr>
          </a:p>
          <a:p>
            <a:r>
              <a:rPr lang="es-ES_tradnl" sz="900">
                <a:latin typeface="Franklin Gothic Book" pitchFamily="34" charset="0"/>
              </a:rPr>
              <a:t>por la secreta escala disfrazada,</a:t>
            </a:r>
            <a:endParaRPr lang="en-GB" sz="900">
              <a:latin typeface="Franklin Gothic Book" pitchFamily="34" charset="0"/>
            </a:endParaRPr>
          </a:p>
          <a:p>
            <a:r>
              <a:rPr lang="es-ES_tradnl" sz="900">
                <a:latin typeface="Franklin Gothic Book" pitchFamily="34" charset="0"/>
              </a:rPr>
              <a:t>(¡oh dichosa ventura!)</a:t>
            </a:r>
            <a:endParaRPr lang="en-GB" sz="900">
              <a:latin typeface="Franklin Gothic Book" pitchFamily="34" charset="0"/>
            </a:endParaRPr>
          </a:p>
          <a:p>
            <a:r>
              <a:rPr lang="es-ES_tradnl" sz="900">
                <a:latin typeface="Franklin Gothic Book" pitchFamily="34" charset="0"/>
              </a:rPr>
              <a:t>a oscuras y en celada,</a:t>
            </a:r>
            <a:endParaRPr lang="en-GB" sz="900">
              <a:latin typeface="Franklin Gothic Book" pitchFamily="34" charset="0"/>
            </a:endParaRPr>
          </a:p>
          <a:p>
            <a:r>
              <a:rPr lang="es-ES_tradnl" sz="900">
                <a:latin typeface="Franklin Gothic Book" pitchFamily="34" charset="0"/>
              </a:rPr>
              <a:t>estando ya mi casa sosegada.                     </a:t>
            </a:r>
            <a:endParaRPr lang="en-GB" sz="900">
              <a:latin typeface="Franklin Gothic Book" pitchFamily="34" charset="0"/>
            </a:endParaRPr>
          </a:p>
          <a:p>
            <a:r>
              <a:rPr lang="es-ES_tradnl" sz="900">
                <a:latin typeface="Franklin Gothic Book" pitchFamily="34" charset="0"/>
              </a:rPr>
              <a:t> </a:t>
            </a:r>
            <a:endParaRPr lang="en-GB" sz="900">
              <a:latin typeface="Franklin Gothic Book" pitchFamily="34" charset="0"/>
            </a:endParaRPr>
          </a:p>
          <a:p>
            <a:r>
              <a:rPr lang="es-ES_tradnl" sz="900">
                <a:latin typeface="Franklin Gothic Book" pitchFamily="34" charset="0"/>
              </a:rPr>
              <a:t>  En la noche dichosa,</a:t>
            </a:r>
            <a:endParaRPr lang="en-GB" sz="900">
              <a:latin typeface="Franklin Gothic Book" pitchFamily="34" charset="0"/>
            </a:endParaRPr>
          </a:p>
          <a:p>
            <a:r>
              <a:rPr lang="es-ES_tradnl" sz="900">
                <a:latin typeface="Franklin Gothic Book" pitchFamily="34" charset="0"/>
              </a:rPr>
              <a:t>en secreto, que nadie me veía,</a:t>
            </a:r>
            <a:endParaRPr lang="en-GB" sz="900">
              <a:latin typeface="Franklin Gothic Book" pitchFamily="34" charset="0"/>
            </a:endParaRPr>
          </a:p>
          <a:p>
            <a:r>
              <a:rPr lang="es-ES_tradnl" sz="900">
                <a:latin typeface="Franklin Gothic Book" pitchFamily="34" charset="0"/>
              </a:rPr>
              <a:t>ni yo miraba cosa,</a:t>
            </a:r>
            <a:endParaRPr lang="en-GB" sz="900">
              <a:latin typeface="Franklin Gothic Book" pitchFamily="34" charset="0"/>
            </a:endParaRPr>
          </a:p>
          <a:p>
            <a:r>
              <a:rPr lang="es-ES_tradnl" sz="900">
                <a:latin typeface="Franklin Gothic Book" pitchFamily="34" charset="0"/>
              </a:rPr>
              <a:t>sin otra luz ni guía                              </a:t>
            </a:r>
            <a:endParaRPr lang="en-GB" sz="900">
              <a:latin typeface="Franklin Gothic Book" pitchFamily="34" charset="0"/>
            </a:endParaRPr>
          </a:p>
          <a:p>
            <a:r>
              <a:rPr lang="es-ES_tradnl" sz="900">
                <a:latin typeface="Franklin Gothic Book" pitchFamily="34" charset="0"/>
              </a:rPr>
              <a:t>sino la que en el corazón ardía.                 </a:t>
            </a:r>
            <a:endParaRPr lang="en-GB" sz="900">
              <a:latin typeface="Franklin Gothic Book" pitchFamily="34" charset="0"/>
            </a:endParaRPr>
          </a:p>
          <a:p>
            <a:r>
              <a:rPr lang="es-ES_tradnl" sz="900">
                <a:latin typeface="Franklin Gothic Book" pitchFamily="34" charset="0"/>
              </a:rPr>
              <a:t> </a:t>
            </a:r>
            <a:endParaRPr lang="en-GB" sz="900">
              <a:latin typeface="Franklin Gothic Book" pitchFamily="34" charset="0"/>
            </a:endParaRPr>
          </a:p>
          <a:p>
            <a:r>
              <a:rPr lang="es-ES_tradnl" sz="900">
                <a:latin typeface="Franklin Gothic Book" pitchFamily="34" charset="0"/>
              </a:rPr>
              <a:t>  Aquésta me guïaba</a:t>
            </a:r>
            <a:endParaRPr lang="en-GB" sz="900">
              <a:latin typeface="Franklin Gothic Book" pitchFamily="34" charset="0"/>
            </a:endParaRPr>
          </a:p>
          <a:p>
            <a:r>
              <a:rPr lang="es-ES_tradnl" sz="900">
                <a:latin typeface="Franklin Gothic Book" pitchFamily="34" charset="0"/>
              </a:rPr>
              <a:t>más cierta que la luz del mediodía,</a:t>
            </a:r>
            <a:endParaRPr lang="en-GB" sz="900">
              <a:latin typeface="Franklin Gothic Book" pitchFamily="34" charset="0"/>
            </a:endParaRPr>
          </a:p>
          <a:p>
            <a:r>
              <a:rPr lang="es-ES_tradnl" sz="900">
                <a:latin typeface="Franklin Gothic Book" pitchFamily="34" charset="0"/>
              </a:rPr>
              <a:t>adonde me esperaba</a:t>
            </a:r>
            <a:endParaRPr lang="en-GB" sz="900">
              <a:latin typeface="Franklin Gothic Book" pitchFamily="34" charset="0"/>
            </a:endParaRPr>
          </a:p>
          <a:p>
            <a:r>
              <a:rPr lang="es-ES_tradnl" sz="900">
                <a:latin typeface="Franklin Gothic Book" pitchFamily="34" charset="0"/>
              </a:rPr>
              <a:t>quien yo bien me sabía,</a:t>
            </a:r>
            <a:endParaRPr lang="en-GB" sz="900">
              <a:latin typeface="Franklin Gothic Book" pitchFamily="34" charset="0"/>
            </a:endParaRPr>
          </a:p>
          <a:p>
            <a:r>
              <a:rPr lang="es-ES_tradnl" sz="900">
                <a:latin typeface="Franklin Gothic Book" pitchFamily="34" charset="0"/>
              </a:rPr>
              <a:t>en parte donde nadie parecía.                    </a:t>
            </a:r>
            <a:endParaRPr lang="en-GB" sz="900">
              <a:latin typeface="Franklin Gothic Book" pitchFamily="34" charset="0"/>
            </a:endParaRPr>
          </a:p>
          <a:p>
            <a:r>
              <a:rPr lang="es-ES_tradnl" sz="900">
                <a:latin typeface="Franklin Gothic Book" pitchFamily="34" charset="0"/>
              </a:rPr>
              <a:t> </a:t>
            </a:r>
            <a:endParaRPr lang="en-GB" sz="900">
              <a:latin typeface="Franklin Gothic Book" pitchFamily="34" charset="0"/>
            </a:endParaRPr>
          </a:p>
          <a:p>
            <a:r>
              <a:rPr lang="es-ES_tradnl" sz="900">
                <a:latin typeface="Franklin Gothic Book" pitchFamily="34" charset="0"/>
              </a:rPr>
              <a:t>  ¡Oh noche que me guiaste!,</a:t>
            </a:r>
            <a:endParaRPr lang="en-GB" sz="900">
              <a:latin typeface="Franklin Gothic Book" pitchFamily="34" charset="0"/>
            </a:endParaRPr>
          </a:p>
          <a:p>
            <a:r>
              <a:rPr lang="es-ES_tradnl" sz="900">
                <a:latin typeface="Franklin Gothic Book" pitchFamily="34" charset="0"/>
              </a:rPr>
              <a:t>¡oh noche amable más que el alborada!,</a:t>
            </a:r>
            <a:endParaRPr lang="en-GB" sz="900">
              <a:latin typeface="Franklin Gothic Book" pitchFamily="34" charset="0"/>
            </a:endParaRPr>
          </a:p>
          <a:p>
            <a:r>
              <a:rPr lang="es-ES_tradnl" sz="900">
                <a:latin typeface="Franklin Gothic Book" pitchFamily="34" charset="0"/>
              </a:rPr>
              <a:t>¡oh noche que juntaste</a:t>
            </a:r>
            <a:endParaRPr lang="en-GB" sz="900">
              <a:latin typeface="Franklin Gothic Book" pitchFamily="34" charset="0"/>
            </a:endParaRPr>
          </a:p>
          <a:p>
            <a:r>
              <a:rPr lang="es-ES_tradnl" sz="900">
                <a:latin typeface="Franklin Gothic Book" pitchFamily="34" charset="0"/>
              </a:rPr>
              <a:t>amado con amada,</a:t>
            </a:r>
            <a:endParaRPr lang="en-GB" sz="900">
              <a:latin typeface="Franklin Gothic Book" pitchFamily="34" charset="0"/>
            </a:endParaRPr>
          </a:p>
          <a:p>
            <a:r>
              <a:rPr lang="es-ES_tradnl" sz="900">
                <a:latin typeface="Franklin Gothic Book" pitchFamily="34" charset="0"/>
              </a:rPr>
              <a:t>amada en el amado transformada!</a:t>
            </a:r>
          </a:p>
          <a:p>
            <a:r>
              <a:rPr lang="es-ES_tradnl" sz="900">
                <a:latin typeface="Franklin Gothic Book" pitchFamily="34" charset="0"/>
              </a:rPr>
              <a:t>        </a:t>
            </a:r>
            <a:endParaRPr lang="en-GB" sz="900">
              <a:latin typeface="Franklin Gothic Book" pitchFamily="34" charset="0"/>
            </a:endParaRPr>
          </a:p>
          <a:p>
            <a:r>
              <a:rPr lang="es-ES_tradnl" sz="900">
                <a:latin typeface="Franklin Gothic Book" pitchFamily="34" charset="0"/>
              </a:rPr>
              <a:t> En mi pecho florido,</a:t>
            </a:r>
            <a:endParaRPr lang="en-GB" sz="900">
              <a:latin typeface="Franklin Gothic Book" pitchFamily="34" charset="0"/>
            </a:endParaRPr>
          </a:p>
          <a:p>
            <a:r>
              <a:rPr lang="es-ES_tradnl" sz="900">
                <a:latin typeface="Franklin Gothic Book" pitchFamily="34" charset="0"/>
              </a:rPr>
              <a:t>que entero para él solo se guardaba,</a:t>
            </a:r>
            <a:endParaRPr lang="en-GB" sz="900">
              <a:latin typeface="Franklin Gothic Book" pitchFamily="34" charset="0"/>
            </a:endParaRPr>
          </a:p>
          <a:p>
            <a:r>
              <a:rPr lang="es-ES_tradnl" sz="900">
                <a:latin typeface="Franklin Gothic Book" pitchFamily="34" charset="0"/>
              </a:rPr>
              <a:t>allí quedó dormido,</a:t>
            </a:r>
            <a:endParaRPr lang="en-GB" sz="900">
              <a:latin typeface="Franklin Gothic Book" pitchFamily="34" charset="0"/>
            </a:endParaRPr>
          </a:p>
          <a:p>
            <a:r>
              <a:rPr lang="es-ES_tradnl" sz="900">
                <a:latin typeface="Franklin Gothic Book" pitchFamily="34" charset="0"/>
              </a:rPr>
              <a:t>y yo le regalaba,</a:t>
            </a:r>
            <a:endParaRPr lang="en-GB" sz="900">
              <a:latin typeface="Franklin Gothic Book" pitchFamily="34" charset="0"/>
            </a:endParaRPr>
          </a:p>
          <a:p>
            <a:r>
              <a:rPr lang="es-ES_tradnl" sz="900">
                <a:latin typeface="Franklin Gothic Book" pitchFamily="34" charset="0"/>
              </a:rPr>
              <a:t>y el ventalle de cedros aire daba.               </a:t>
            </a:r>
            <a:endParaRPr lang="en-GB" sz="900">
              <a:latin typeface="Franklin Gothic Book" pitchFamily="34" charset="0"/>
            </a:endParaRPr>
          </a:p>
          <a:p>
            <a:endParaRPr lang="en-GB" sz="900">
              <a:latin typeface="Franklin Gothic Book" pitchFamily="34" charset="0"/>
            </a:endParaRPr>
          </a:p>
          <a:p>
            <a:r>
              <a:rPr lang="es-ES_tradnl" sz="900">
                <a:latin typeface="Franklin Gothic Book" pitchFamily="34" charset="0"/>
              </a:rPr>
              <a:t>  </a:t>
            </a:r>
            <a:endParaRPr lang="en-GB" sz="900">
              <a:latin typeface="Franklin Gothic Book" pitchFamily="34" charset="0"/>
            </a:endParaRPr>
          </a:p>
        </p:txBody>
      </p:sp>
      <p:sp>
        <p:nvSpPr>
          <p:cNvPr id="45058" name="TextBox 3"/>
          <p:cNvSpPr txBox="1">
            <a:spLocks noChangeArrowheads="1"/>
          </p:cNvSpPr>
          <p:nvPr/>
        </p:nvSpPr>
        <p:spPr bwMode="auto">
          <a:xfrm>
            <a:off x="4127500" y="552450"/>
            <a:ext cx="2820988" cy="5078413"/>
          </a:xfrm>
          <a:prstGeom prst="rect">
            <a:avLst/>
          </a:prstGeom>
          <a:noFill/>
          <a:ln w="9525">
            <a:noFill/>
            <a:miter lim="800000"/>
            <a:headEnd/>
            <a:tailEnd/>
          </a:ln>
        </p:spPr>
        <p:txBody>
          <a:bodyPr>
            <a:spAutoFit/>
          </a:bodyPr>
          <a:lstStyle/>
          <a:p>
            <a:r>
              <a:rPr lang="es-ES_tradnl" sz="900">
                <a:latin typeface="Franklin Gothic Book" pitchFamily="34" charset="0"/>
              </a:rPr>
              <a:t>Upon an obscure night</a:t>
            </a:r>
            <a:endParaRPr lang="en-GB" sz="900">
              <a:latin typeface="Franklin Gothic Book" pitchFamily="34" charset="0"/>
            </a:endParaRPr>
          </a:p>
          <a:p>
            <a:r>
              <a:rPr lang="en-GB" sz="900">
                <a:latin typeface="Franklin Gothic Book" pitchFamily="34" charset="0"/>
              </a:rPr>
              <a:t>Fevered with love in love's anxiety</a:t>
            </a:r>
          </a:p>
          <a:p>
            <a:r>
              <a:rPr lang="en-GB" sz="900">
                <a:latin typeface="Franklin Gothic Book" pitchFamily="34" charset="0"/>
              </a:rPr>
              <a:t>(O hapless-happy plight!),</a:t>
            </a:r>
          </a:p>
          <a:p>
            <a:r>
              <a:rPr lang="en-GB" sz="900">
                <a:latin typeface="Franklin Gothic Book" pitchFamily="34" charset="0"/>
              </a:rPr>
              <a:t>I went, none seeing me,</a:t>
            </a:r>
          </a:p>
          <a:p>
            <a:r>
              <a:rPr lang="en-GB" sz="900">
                <a:latin typeface="Franklin Gothic Book" pitchFamily="34" charset="0"/>
              </a:rPr>
              <a:t>Forth from my house where all things be. </a:t>
            </a:r>
          </a:p>
          <a:p>
            <a:r>
              <a:rPr lang="en-GB" sz="900">
                <a:latin typeface="Franklin Gothic Book" pitchFamily="34" charset="0"/>
              </a:rPr>
              <a:t> </a:t>
            </a:r>
          </a:p>
          <a:p>
            <a:r>
              <a:rPr lang="en-GB" sz="900">
                <a:latin typeface="Franklin Gothic Book" pitchFamily="34" charset="0"/>
              </a:rPr>
              <a:t>By night, secure from sight,</a:t>
            </a:r>
          </a:p>
          <a:p>
            <a:r>
              <a:rPr lang="en-GB" sz="900">
                <a:latin typeface="Franklin Gothic Book" pitchFamily="34" charset="0"/>
              </a:rPr>
              <a:t>And by the secret stair, disguisedly,</a:t>
            </a:r>
          </a:p>
          <a:p>
            <a:r>
              <a:rPr lang="en-GB" sz="900">
                <a:latin typeface="Franklin Gothic Book" pitchFamily="34" charset="0"/>
              </a:rPr>
              <a:t>(O hapless-happy plight!)</a:t>
            </a:r>
          </a:p>
          <a:p>
            <a:r>
              <a:rPr lang="en-GB" sz="900">
                <a:latin typeface="Franklin Gothic Book" pitchFamily="34" charset="0"/>
              </a:rPr>
              <a:t>By night, and privily,</a:t>
            </a:r>
          </a:p>
          <a:p>
            <a:r>
              <a:rPr lang="en-GB" sz="900">
                <a:latin typeface="Franklin Gothic Book" pitchFamily="34" charset="0"/>
              </a:rPr>
              <a:t>Forth from my house where all things quiet be. </a:t>
            </a:r>
          </a:p>
          <a:p>
            <a:r>
              <a:rPr lang="en-GB" sz="900">
                <a:latin typeface="Franklin Gothic Book" pitchFamily="34" charset="0"/>
              </a:rPr>
              <a:t> </a:t>
            </a:r>
          </a:p>
          <a:p>
            <a:r>
              <a:rPr lang="en-GB" sz="900">
                <a:latin typeface="Franklin Gothic Book" pitchFamily="34" charset="0"/>
              </a:rPr>
              <a:t>Blest night of wandering,</a:t>
            </a:r>
          </a:p>
          <a:p>
            <a:r>
              <a:rPr lang="en-GB" sz="900">
                <a:latin typeface="Franklin Gothic Book" pitchFamily="34" charset="0"/>
              </a:rPr>
              <a:t>In secret, where by none might I be spied</a:t>
            </a:r>
          </a:p>
          <a:p>
            <a:r>
              <a:rPr lang="en-GB" sz="900">
                <a:latin typeface="Franklin Gothic Book" pitchFamily="34" charset="0"/>
              </a:rPr>
              <a:t>Nor I see anything;</a:t>
            </a:r>
          </a:p>
          <a:p>
            <a:r>
              <a:rPr lang="en-GB" sz="900">
                <a:latin typeface="Franklin Gothic Book" pitchFamily="34" charset="0"/>
              </a:rPr>
              <a:t>Without a light or guide,</a:t>
            </a:r>
          </a:p>
          <a:p>
            <a:r>
              <a:rPr lang="en-GB" sz="900">
                <a:latin typeface="Franklin Gothic Book" pitchFamily="34" charset="0"/>
              </a:rPr>
              <a:t>Save that which in my heart burnt in my side. </a:t>
            </a:r>
          </a:p>
          <a:p>
            <a:r>
              <a:rPr lang="en-GB" sz="900">
                <a:latin typeface="Franklin Gothic Book" pitchFamily="34" charset="0"/>
              </a:rPr>
              <a:t> </a:t>
            </a:r>
          </a:p>
          <a:p>
            <a:r>
              <a:rPr lang="en-GB" sz="900">
                <a:latin typeface="Franklin Gothic Book" pitchFamily="34" charset="0"/>
              </a:rPr>
              <a:t>That light did lead me on,</a:t>
            </a:r>
          </a:p>
          <a:p>
            <a:r>
              <a:rPr lang="en-GB" sz="900">
                <a:latin typeface="Franklin Gothic Book" pitchFamily="34" charset="0"/>
              </a:rPr>
              <a:t>More surely than the shining of noontide,</a:t>
            </a:r>
          </a:p>
          <a:p>
            <a:r>
              <a:rPr lang="en-GB" sz="900">
                <a:latin typeface="Franklin Gothic Book" pitchFamily="34" charset="0"/>
              </a:rPr>
              <a:t>Where well I knew that one</a:t>
            </a:r>
          </a:p>
          <a:p>
            <a:r>
              <a:rPr lang="en-GB" sz="900">
                <a:latin typeface="Franklin Gothic Book" pitchFamily="34" charset="0"/>
              </a:rPr>
              <a:t>Did for my coming bide;</a:t>
            </a:r>
          </a:p>
          <a:p>
            <a:r>
              <a:rPr lang="en-GB" sz="900">
                <a:latin typeface="Franklin Gothic Book" pitchFamily="34" charset="0"/>
              </a:rPr>
              <a:t>Where He abode, might none but He abide. </a:t>
            </a:r>
          </a:p>
          <a:p>
            <a:r>
              <a:rPr lang="en-GB" sz="900">
                <a:latin typeface="Franklin Gothic Book" pitchFamily="34" charset="0"/>
              </a:rPr>
              <a:t> </a:t>
            </a:r>
          </a:p>
          <a:p>
            <a:r>
              <a:rPr lang="en-GB" sz="900">
                <a:latin typeface="Franklin Gothic Book" pitchFamily="34" charset="0"/>
              </a:rPr>
              <a:t>O night that didst lead thus,</a:t>
            </a:r>
          </a:p>
          <a:p>
            <a:r>
              <a:rPr lang="en-GB" sz="900">
                <a:latin typeface="Franklin Gothic Book" pitchFamily="34" charset="0"/>
              </a:rPr>
              <a:t>O night more lovely than the dawn o light,</a:t>
            </a:r>
          </a:p>
          <a:p>
            <a:r>
              <a:rPr lang="en-GB" sz="900">
                <a:latin typeface="Franklin Gothic Book" pitchFamily="34" charset="0"/>
              </a:rPr>
              <a:t>O night that broughtest us, </a:t>
            </a:r>
          </a:p>
          <a:p>
            <a:r>
              <a:rPr lang="en-GB" sz="900">
                <a:latin typeface="Franklin Gothic Book" pitchFamily="34" charset="0"/>
              </a:rPr>
              <a:t>Lover to lover's sight, </a:t>
            </a:r>
          </a:p>
          <a:p>
            <a:r>
              <a:rPr lang="en-GB" sz="900">
                <a:latin typeface="Franklin Gothic Book" pitchFamily="34" charset="0"/>
              </a:rPr>
              <a:t>Lover with loved in marriage of delight! </a:t>
            </a:r>
          </a:p>
          <a:p>
            <a:r>
              <a:rPr lang="en-GB" sz="900">
                <a:latin typeface="Franklin Gothic Book" pitchFamily="34" charset="0"/>
              </a:rPr>
              <a:t> </a:t>
            </a:r>
          </a:p>
          <a:p>
            <a:r>
              <a:rPr lang="en-GB" sz="900">
                <a:latin typeface="Franklin Gothic Book" pitchFamily="34" charset="0"/>
              </a:rPr>
              <a:t>Upon my flowery breast</a:t>
            </a:r>
          </a:p>
          <a:p>
            <a:r>
              <a:rPr lang="en-GB" sz="900">
                <a:latin typeface="Franklin Gothic Book" pitchFamily="34" charset="0"/>
              </a:rPr>
              <a:t>Wholly for Him, and save Himself for none,</a:t>
            </a:r>
          </a:p>
          <a:p>
            <a:r>
              <a:rPr lang="en-GB" sz="900">
                <a:latin typeface="Franklin Gothic Book" pitchFamily="34" charset="0"/>
              </a:rPr>
              <a:t>There did I give sweet rest</a:t>
            </a:r>
          </a:p>
          <a:p>
            <a:r>
              <a:rPr lang="en-GB" sz="900">
                <a:latin typeface="Franklin Gothic Book" pitchFamily="34" charset="0"/>
              </a:rPr>
              <a:t>To my beloved one;</a:t>
            </a:r>
          </a:p>
          <a:p>
            <a:r>
              <a:rPr lang="en-GB" sz="900">
                <a:latin typeface="Franklin Gothic Book" pitchFamily="34" charset="0"/>
              </a:rPr>
              <a:t>The fanning of the cedars breathed thereon. </a:t>
            </a:r>
          </a:p>
          <a:p>
            <a:r>
              <a:rPr lang="en-GB" sz="900">
                <a:latin typeface="Franklin Gothic Book" pitchFamily="34" charset="0"/>
              </a:rPr>
              <a:t> </a:t>
            </a:r>
          </a:p>
        </p:txBody>
      </p:sp>
      <p:sp>
        <p:nvSpPr>
          <p:cNvPr id="45059" name="TextBox 4"/>
          <p:cNvSpPr txBox="1">
            <a:spLocks noChangeArrowheads="1"/>
          </p:cNvSpPr>
          <p:nvPr/>
        </p:nvSpPr>
        <p:spPr bwMode="auto">
          <a:xfrm>
            <a:off x="1908175" y="1268413"/>
            <a:ext cx="2016125" cy="2032000"/>
          </a:xfrm>
          <a:prstGeom prst="rect">
            <a:avLst/>
          </a:prstGeom>
          <a:noFill/>
          <a:ln w="9525">
            <a:noFill/>
            <a:miter lim="800000"/>
            <a:headEnd/>
            <a:tailEnd/>
          </a:ln>
        </p:spPr>
        <p:txBody>
          <a:bodyPr>
            <a:spAutoFit/>
          </a:bodyPr>
          <a:lstStyle/>
          <a:p>
            <a:r>
              <a:rPr lang="es-ES_tradnl" sz="900">
                <a:latin typeface="Franklin Gothic Book" pitchFamily="34" charset="0"/>
              </a:rPr>
              <a:t>El aire de la almena,</a:t>
            </a:r>
            <a:endParaRPr lang="en-GB" sz="900">
              <a:latin typeface="Franklin Gothic Book" pitchFamily="34" charset="0"/>
            </a:endParaRPr>
          </a:p>
          <a:p>
            <a:r>
              <a:rPr lang="es-ES_tradnl" sz="900">
                <a:latin typeface="Franklin Gothic Book" pitchFamily="34" charset="0"/>
              </a:rPr>
              <a:t>cuando yo sus cabellos esparcía,</a:t>
            </a:r>
            <a:endParaRPr lang="en-GB" sz="900">
              <a:latin typeface="Franklin Gothic Book" pitchFamily="34" charset="0"/>
            </a:endParaRPr>
          </a:p>
          <a:p>
            <a:r>
              <a:rPr lang="es-ES_tradnl" sz="900">
                <a:latin typeface="Franklin Gothic Book" pitchFamily="34" charset="0"/>
              </a:rPr>
              <a:t>con su mano serena</a:t>
            </a:r>
            <a:endParaRPr lang="en-GB" sz="900">
              <a:latin typeface="Franklin Gothic Book" pitchFamily="34" charset="0"/>
            </a:endParaRPr>
          </a:p>
          <a:p>
            <a:r>
              <a:rPr lang="es-ES_tradnl" sz="900">
                <a:latin typeface="Franklin Gothic Book" pitchFamily="34" charset="0"/>
              </a:rPr>
              <a:t>en mi cuello hería,</a:t>
            </a:r>
            <a:endParaRPr lang="en-GB" sz="900">
              <a:latin typeface="Franklin Gothic Book" pitchFamily="34" charset="0"/>
            </a:endParaRPr>
          </a:p>
          <a:p>
            <a:r>
              <a:rPr lang="es-ES_tradnl" sz="900">
                <a:latin typeface="Franklin Gothic Book" pitchFamily="34" charset="0"/>
              </a:rPr>
              <a:t>y todos mis sentidos suspendía.                  </a:t>
            </a:r>
            <a:endParaRPr lang="en-GB" sz="900">
              <a:latin typeface="Franklin Gothic Book" pitchFamily="34" charset="0"/>
            </a:endParaRPr>
          </a:p>
          <a:p>
            <a:r>
              <a:rPr lang="es-ES_tradnl" sz="900">
                <a:latin typeface="Franklin Gothic Book" pitchFamily="34" charset="0"/>
              </a:rPr>
              <a:t> </a:t>
            </a:r>
            <a:endParaRPr lang="en-GB" sz="900">
              <a:latin typeface="Franklin Gothic Book" pitchFamily="34" charset="0"/>
            </a:endParaRPr>
          </a:p>
          <a:p>
            <a:r>
              <a:rPr lang="es-ES_tradnl" sz="900">
                <a:latin typeface="Franklin Gothic Book" pitchFamily="34" charset="0"/>
              </a:rPr>
              <a:t>  Quedéme y olvidéme,</a:t>
            </a:r>
            <a:endParaRPr lang="en-GB" sz="900">
              <a:latin typeface="Franklin Gothic Book" pitchFamily="34" charset="0"/>
            </a:endParaRPr>
          </a:p>
          <a:p>
            <a:r>
              <a:rPr lang="es-ES_tradnl" sz="900">
                <a:latin typeface="Franklin Gothic Book" pitchFamily="34" charset="0"/>
              </a:rPr>
              <a:t>el rostro recliné sobre el amado,</a:t>
            </a:r>
            <a:endParaRPr lang="en-GB" sz="900">
              <a:latin typeface="Franklin Gothic Book" pitchFamily="34" charset="0"/>
            </a:endParaRPr>
          </a:p>
          <a:p>
            <a:r>
              <a:rPr lang="es-ES_tradnl" sz="900">
                <a:latin typeface="Franklin Gothic Book" pitchFamily="34" charset="0"/>
              </a:rPr>
              <a:t>cesó todo, y dejéme,</a:t>
            </a:r>
            <a:endParaRPr lang="en-GB" sz="900">
              <a:latin typeface="Franklin Gothic Book" pitchFamily="34" charset="0"/>
            </a:endParaRPr>
          </a:p>
          <a:p>
            <a:r>
              <a:rPr lang="es-ES_tradnl" sz="900">
                <a:latin typeface="Franklin Gothic Book" pitchFamily="34" charset="0"/>
              </a:rPr>
              <a:t>dejando mi cuidado</a:t>
            </a:r>
            <a:endParaRPr lang="en-GB" sz="900">
              <a:latin typeface="Franklin Gothic Book" pitchFamily="34" charset="0"/>
            </a:endParaRPr>
          </a:p>
          <a:p>
            <a:r>
              <a:rPr lang="es-ES_tradnl" sz="900">
                <a:latin typeface="Franklin Gothic Book" pitchFamily="34" charset="0"/>
              </a:rPr>
              <a:t>entre las azucenas olvidado.          </a:t>
            </a:r>
            <a:endParaRPr lang="en-GB" sz="900">
              <a:latin typeface="Franklin Gothic Book" pitchFamily="34" charset="0"/>
            </a:endParaRPr>
          </a:p>
          <a:p>
            <a:r>
              <a:rPr lang="es-ES_tradnl" sz="900">
                <a:latin typeface="Franklin Gothic Book" pitchFamily="34" charset="0"/>
              </a:rPr>
              <a:t> </a:t>
            </a:r>
            <a:endParaRPr lang="en-GB" sz="900">
              <a:latin typeface="Franklin Gothic Book" pitchFamily="34" charset="0"/>
            </a:endParaRPr>
          </a:p>
          <a:p>
            <a:endParaRPr lang="en-GB" sz="900">
              <a:latin typeface="Franklin Gothic Book" pitchFamily="34" charset="0"/>
            </a:endParaRPr>
          </a:p>
          <a:p>
            <a:endParaRPr lang="en-GB" sz="900">
              <a:latin typeface="Franklin Gothic Book" pitchFamily="34" charset="0"/>
            </a:endParaRPr>
          </a:p>
        </p:txBody>
      </p:sp>
      <p:sp>
        <p:nvSpPr>
          <p:cNvPr id="45060" name="TextBox 5"/>
          <p:cNvSpPr txBox="1">
            <a:spLocks noChangeArrowheads="1"/>
          </p:cNvSpPr>
          <p:nvPr/>
        </p:nvSpPr>
        <p:spPr bwMode="auto">
          <a:xfrm>
            <a:off x="6443663" y="1268413"/>
            <a:ext cx="2584450" cy="1893887"/>
          </a:xfrm>
          <a:prstGeom prst="rect">
            <a:avLst/>
          </a:prstGeom>
          <a:noFill/>
          <a:ln w="9525">
            <a:noFill/>
            <a:miter lim="800000"/>
            <a:headEnd/>
            <a:tailEnd/>
          </a:ln>
        </p:spPr>
        <p:txBody>
          <a:bodyPr>
            <a:spAutoFit/>
          </a:bodyPr>
          <a:lstStyle/>
          <a:p>
            <a:r>
              <a:rPr lang="en-GB" sz="900">
                <a:latin typeface="Franklin Gothic Book" pitchFamily="34" charset="0"/>
              </a:rPr>
              <a:t>When the first moving air</a:t>
            </a:r>
          </a:p>
          <a:p>
            <a:r>
              <a:rPr lang="en-GB" sz="900">
                <a:latin typeface="Franklin Gothic Book" pitchFamily="34" charset="0"/>
              </a:rPr>
              <a:t>Blew from the tower and waved His looks aside,</a:t>
            </a:r>
          </a:p>
          <a:p>
            <a:r>
              <a:rPr lang="en-GB" sz="900">
                <a:latin typeface="Franklin Gothic Book" pitchFamily="34" charset="0"/>
              </a:rPr>
              <a:t>His hand, with gentle care, </a:t>
            </a:r>
          </a:p>
          <a:p>
            <a:r>
              <a:rPr lang="en-GB" sz="900">
                <a:latin typeface="Franklin Gothic Book" pitchFamily="34" charset="0"/>
              </a:rPr>
              <a:t>Did wound me in the side,</a:t>
            </a:r>
          </a:p>
          <a:p>
            <a:r>
              <a:rPr lang="en-GB" sz="900">
                <a:latin typeface="Franklin Gothic Book" pitchFamily="34" charset="0"/>
              </a:rPr>
              <a:t>And in my body all my senses died. </a:t>
            </a:r>
          </a:p>
          <a:p>
            <a:r>
              <a:rPr lang="en-GB" sz="900">
                <a:latin typeface="Franklin Gothic Book" pitchFamily="34" charset="0"/>
              </a:rPr>
              <a:t> </a:t>
            </a:r>
          </a:p>
          <a:p>
            <a:r>
              <a:rPr lang="en-GB" sz="900">
                <a:latin typeface="Franklin Gothic Book" pitchFamily="34" charset="0"/>
              </a:rPr>
              <a:t>All things I then forgot,</a:t>
            </a:r>
          </a:p>
          <a:p>
            <a:r>
              <a:rPr lang="en-GB" sz="900">
                <a:latin typeface="Franklin Gothic Book" pitchFamily="34" charset="0"/>
              </a:rPr>
              <a:t>My cheek on Him who for my coming came;</a:t>
            </a:r>
          </a:p>
          <a:p>
            <a:r>
              <a:rPr lang="en-GB" sz="900">
                <a:latin typeface="Franklin Gothic Book" pitchFamily="34" charset="0"/>
              </a:rPr>
              <a:t>All ceased, and I was not,</a:t>
            </a:r>
          </a:p>
          <a:p>
            <a:r>
              <a:rPr lang="en-GB" sz="900">
                <a:latin typeface="Franklin Gothic Book" pitchFamily="34" charset="0"/>
              </a:rPr>
              <a:t>Leaving my cares and shame</a:t>
            </a:r>
          </a:p>
          <a:p>
            <a:r>
              <a:rPr lang="en-GB" sz="900">
                <a:latin typeface="Franklin Gothic Book" pitchFamily="34" charset="0"/>
              </a:rPr>
              <a:t>Among the lilies, and forgetting them. </a:t>
            </a:r>
          </a:p>
          <a:p>
            <a:r>
              <a:rPr lang="en-GB" sz="900">
                <a:latin typeface="Franklin Gothic Book" pitchFamily="34" charset="0"/>
              </a:rPr>
              <a:t>(Translation by Arthur Simons)</a:t>
            </a:r>
          </a:p>
          <a:p>
            <a:endParaRPr lang="en-GB" sz="900">
              <a:latin typeface="Franklin Gothic Book" pitchFamily="34" charset="0"/>
            </a:endParaRPr>
          </a:p>
        </p:txBody>
      </p:sp>
      <p:cxnSp>
        <p:nvCxnSpPr>
          <p:cNvPr id="7" name="Straight Connector 6"/>
          <p:cNvCxnSpPr/>
          <p:nvPr/>
        </p:nvCxnSpPr>
        <p:spPr>
          <a:xfrm>
            <a:off x="3924300" y="820738"/>
            <a:ext cx="0" cy="5095875"/>
          </a:xfrm>
          <a:prstGeom prst="line">
            <a:avLst/>
          </a:prstGeom>
          <a:ln w="76200" cmpd="dbl">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1" name="TextBox 3"/>
          <p:cNvSpPr txBox="1">
            <a:spLocks noChangeArrowheads="1"/>
          </p:cNvSpPr>
          <p:nvPr/>
        </p:nvSpPr>
        <p:spPr bwMode="auto">
          <a:xfrm>
            <a:off x="936625" y="1700213"/>
            <a:ext cx="7235825" cy="3970337"/>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Mysticism (from the Greek μυστικός, mystikos, an initiate of a mystery religion) is the pursuit of communion with, identity with, or conscious awareness of an ultimate reality, divinity, spiritual truth, or God through direct experience, intuition, instinct or insight. </a:t>
            </a:r>
          </a:p>
          <a:p>
            <a:pPr algn="just">
              <a:lnSpc>
                <a:spcPct val="150000"/>
              </a:lnSpc>
            </a:pPr>
            <a:endParaRPr lang="en-GB" sz="2400">
              <a:latin typeface="Franklin Gothic Book" pitchFamily="34" charset="0"/>
            </a:endParaRPr>
          </a:p>
        </p:txBody>
      </p:sp>
      <p:sp>
        <p:nvSpPr>
          <p:cNvPr id="7" name="TextBox 6"/>
          <p:cNvSpPr txBox="1"/>
          <p:nvPr/>
        </p:nvSpPr>
        <p:spPr>
          <a:xfrm>
            <a:off x="1605929" y="510400"/>
            <a:ext cx="5573961" cy="646331"/>
          </a:xfrm>
          <a:prstGeom prst="rect">
            <a:avLst/>
          </a:prstGeom>
          <a:blipFill dpi="0" rotWithShape="1">
            <a:blip r:embed="rId2"/>
            <a:srcRect/>
            <a:tile tx="0" ty="0" sx="100000" sy="100000" flip="none" algn="tl"/>
          </a:blipFill>
          <a:ln>
            <a:solidFill>
              <a:srgbClr val="FFC000"/>
            </a:solidFill>
          </a:ln>
          <a:effectLst>
            <a:glow rad="101600">
              <a:schemeClr val="accent2">
                <a:satMod val="175000"/>
                <a:alpha val="40000"/>
              </a:schemeClr>
            </a:glow>
          </a:effectLst>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a:spAutoFit/>
          </a:bodyPr>
          <a:lstStyle>
            <a:defPPr>
              <a:defRPr lang="en-US"/>
            </a:defPPr>
            <a:lvl1pPr marL="742950" indent="-742950">
              <a:buFont typeface="+mj-lt"/>
              <a:buAutoNum type="arabicPeriod"/>
              <a:defRPr sz="3600">
                <a:solidFill>
                  <a:schemeClr val="dk1"/>
                </a:solidFill>
                <a:latin typeface="Times New Roman" pitchFamily="18" charset="0"/>
                <a:cs typeface="Times New Roman" pitchFamily="18"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0" indent="0" fontAlgn="auto">
              <a:spcBef>
                <a:spcPts val="0"/>
              </a:spcBef>
              <a:spcAft>
                <a:spcPts val="0"/>
              </a:spcAft>
              <a:buFont typeface="+mj-lt"/>
              <a:buNone/>
              <a:defRPr/>
            </a:pPr>
            <a:r>
              <a:rPr lang="en-GB" b="1" i="1" dirty="0" smtClean="0">
                <a:effectLst>
                  <a:outerShdw blurRad="38100" dist="38100" dir="2700000" algn="tl">
                    <a:srgbClr val="000000">
                      <a:alpha val="43137"/>
                    </a:srgbClr>
                  </a:outerShdw>
                </a:effectLst>
              </a:rPr>
              <a:t>MYSTICISM</a:t>
            </a:r>
            <a:endParaRPr lang="en-GB" b="1" i="1" dirty="0">
              <a:effectLst>
                <a:outerShdw blurRad="38100" dist="38100" dir="2700000" algn="tl">
                  <a:srgbClr val="000000">
                    <a:alpha val="43137"/>
                  </a:srgbClr>
                </a:outerShdw>
              </a:effectLst>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
          <p:cNvSpPr txBox="1">
            <a:spLocks noChangeArrowheads="1"/>
          </p:cNvSpPr>
          <p:nvPr/>
        </p:nvSpPr>
        <p:spPr bwMode="auto">
          <a:xfrm>
            <a:off x="1042988" y="981075"/>
            <a:ext cx="7345362" cy="5078413"/>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Saint Teresa was born in Avila, Spain, March 28, 1515. She died in Alba de Tormes, (Salamanca) October 4, 1582. Her father, Alonso de Cepeda, descended from Toledan merchants.  It is said that her grandfather was a Jewish forced into Christianity. Her grandfather transferred his business to Avila and having become financially comfortable bought a knighthood and his children married into nobility. </a:t>
            </a:r>
          </a:p>
          <a:p>
            <a:pPr algn="just">
              <a:lnSpc>
                <a:spcPct val="150000"/>
              </a:lnSpc>
            </a:pPr>
            <a:endParaRPr lang="en-GB" sz="2400">
              <a:latin typeface="Batang"/>
              <a:ea typeface="Batang"/>
              <a:cs typeface="Batang"/>
            </a:endParaRPr>
          </a:p>
        </p:txBody>
      </p:sp>
    </p:spTree>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5" name="TextBox 1"/>
          <p:cNvSpPr txBox="1">
            <a:spLocks noChangeArrowheads="1"/>
          </p:cNvSpPr>
          <p:nvPr/>
        </p:nvSpPr>
        <p:spPr bwMode="auto">
          <a:xfrm>
            <a:off x="1187450" y="1268413"/>
            <a:ext cx="6985000" cy="3970337"/>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Mysticism is not restricted to Christian religion. Islam, Hinduism and all religions aim at a communion with God, and they all have a common root. Meditation is the common path and the states which are achieved in each religion through the meditation process are very similar. </a:t>
            </a:r>
          </a:p>
          <a:p>
            <a:pPr algn="just">
              <a:lnSpc>
                <a:spcPct val="150000"/>
              </a:lnSpc>
            </a:pPr>
            <a:endParaRPr lang="en-GB" sz="2400">
              <a:latin typeface="Franklin Gothic Book" pitchFamily="34" charset="0"/>
            </a:endParaRPr>
          </a:p>
        </p:txBody>
      </p:sp>
    </p:spTree>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9" name="TextBox 1"/>
          <p:cNvSpPr txBox="1">
            <a:spLocks noChangeArrowheads="1"/>
          </p:cNvSpPr>
          <p:nvPr/>
        </p:nvSpPr>
        <p:spPr bwMode="auto">
          <a:xfrm>
            <a:off x="1258888" y="1268413"/>
            <a:ext cx="6842125" cy="4524375"/>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Teresa and John coincide in their description of this worldly life as an exile, and describe the body as the prison of the soul which belongs to God.  Through the meditation process, they experience physiological changes in their bodies, with reduced level of consciousness, lower pulse, temperature and blood pressure. </a:t>
            </a:r>
          </a:p>
          <a:p>
            <a:pPr algn="just">
              <a:lnSpc>
                <a:spcPct val="150000"/>
              </a:lnSpc>
            </a:pPr>
            <a:endParaRPr lang="en-GB" sz="2400">
              <a:latin typeface="Franklin Gothic Book" pitchFamily="34" charset="0"/>
            </a:endParaRPr>
          </a:p>
        </p:txBody>
      </p:sp>
    </p:spTree>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3" name="TextBox 3"/>
          <p:cNvSpPr txBox="1">
            <a:spLocks noChangeArrowheads="1"/>
          </p:cNvSpPr>
          <p:nvPr/>
        </p:nvSpPr>
        <p:spPr bwMode="auto">
          <a:xfrm>
            <a:off x="1116013" y="1397000"/>
            <a:ext cx="7056437" cy="3970338"/>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The Hindu meditation is a preparation for the process of dying, and they feel that if true mediation is achieved, they describe their  wellbeing sensation as the closest it can get to be in the presence of God, (as they believe)  and it is exactly the same as Teresa and John are describing through their literary works. </a:t>
            </a:r>
          </a:p>
          <a:p>
            <a:pPr algn="just">
              <a:lnSpc>
                <a:spcPct val="150000"/>
              </a:lnSpc>
            </a:pPr>
            <a:endParaRPr lang="en-GB" sz="2400">
              <a:latin typeface="Franklin Gothic Book" pitchFamily="34" charset="0"/>
            </a:endParaRPr>
          </a:p>
        </p:txBody>
      </p:sp>
    </p:spTree>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7" name="TextBox 1"/>
          <p:cNvSpPr txBox="1">
            <a:spLocks noChangeArrowheads="1"/>
          </p:cNvSpPr>
          <p:nvPr/>
        </p:nvSpPr>
        <p:spPr bwMode="auto">
          <a:xfrm>
            <a:off x="1187450" y="1557338"/>
            <a:ext cx="6985000" cy="3692525"/>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Teresa describes in her autobiography that once a soul has experienced that sensation of being in communion with God, the soul does not want to experience anything different. </a:t>
            </a:r>
          </a:p>
          <a:p>
            <a:pPr algn="just">
              <a:lnSpc>
                <a:spcPct val="150000"/>
              </a:lnSpc>
            </a:pPr>
            <a:r>
              <a:rPr lang="en-GB" sz="2400">
                <a:latin typeface="Franklin Gothic Book" pitchFamily="34" charset="0"/>
              </a:rPr>
              <a:t>But are their experiences the product of a disease of the mind?</a:t>
            </a:r>
          </a:p>
          <a:p>
            <a:endParaRPr lang="en-GB">
              <a:latin typeface="Franklin Gothic Book" pitchFamily="34" charset="0"/>
            </a:endParaRPr>
          </a:p>
        </p:txBody>
      </p:sp>
    </p:spTree>
  </p:cSld>
  <p:clrMapOvr>
    <a:masterClrMapping/>
  </p:clrMapOvr>
  <p:transition spd="slow">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1" name="TextBox 1"/>
          <p:cNvSpPr txBox="1">
            <a:spLocks noChangeArrowheads="1"/>
          </p:cNvSpPr>
          <p:nvPr/>
        </p:nvSpPr>
        <p:spPr bwMode="auto">
          <a:xfrm>
            <a:off x="1116013" y="1052513"/>
            <a:ext cx="7127875" cy="4456112"/>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For some people they might be. For instance, the fact that Teresa wishes to die might be interpreted by some people, including lay people as well as mental health professionals, as a symptom of depression.  What it is perhaps missed is the fact that she did not loss the enjoyment through those experiences and that far from it, she described an extreme sense of happiness. </a:t>
            </a:r>
          </a:p>
        </p:txBody>
      </p:sp>
    </p:spTree>
  </p:cSld>
  <p:clrMapOvr>
    <a:masterClrMapping/>
  </p:clrMapOvr>
  <p:transition spd="slow">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5" name="TextBox 1"/>
          <p:cNvSpPr txBox="1">
            <a:spLocks noChangeArrowheads="1"/>
          </p:cNvSpPr>
          <p:nvPr/>
        </p:nvSpPr>
        <p:spPr bwMode="auto">
          <a:xfrm>
            <a:off x="1187450" y="836613"/>
            <a:ext cx="7129463" cy="5632450"/>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The fact that she describes moments of extreme happiness and moments of feeling trapped in her body, can also be interpreted by some as a symptom of Rapid Cycling Mood disorder, but whilst recurrent depression cannot be completely ruled out in the case of Teresa, it seems that the theory of the Bipolar Illness is very unlikely. Yet she had a highly productive period towards the end of her life, but the productivity was very well structured and she was a highly organised person.</a:t>
            </a:r>
          </a:p>
        </p:txBody>
      </p:sp>
    </p:spTree>
  </p:cSld>
  <p:clrMapOvr>
    <a:masterClrMapping/>
  </p:clrMapOvr>
  <p:transition spd="slow">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49" name="TextBox 1"/>
          <p:cNvSpPr txBox="1">
            <a:spLocks noChangeArrowheads="1"/>
          </p:cNvSpPr>
          <p:nvPr/>
        </p:nvSpPr>
        <p:spPr bwMode="auto">
          <a:xfrm>
            <a:off x="1116013" y="1268413"/>
            <a:ext cx="7127875" cy="4248150"/>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She challenged systems and the way the religious orders were living life very far from what she considered the enclosed Christian life should be. At times she was angry, and her reactions could have been interpreted as irritability, but there were always in response to the way the Church representatives were setting example. </a:t>
            </a:r>
          </a:p>
          <a:p>
            <a:endParaRPr lang="en-GB">
              <a:latin typeface="Franklin Gothic Book" pitchFamily="34" charset="0"/>
            </a:endParaRPr>
          </a:p>
        </p:txBody>
      </p:sp>
    </p:spTree>
  </p:cSld>
  <p:clrMapOvr>
    <a:masterClrMapping/>
  </p:clrMapOvr>
  <p:transition spd="slow">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3" name="TextBox 1"/>
          <p:cNvSpPr txBox="1">
            <a:spLocks noChangeArrowheads="1"/>
          </p:cNvSpPr>
          <p:nvPr/>
        </p:nvSpPr>
        <p:spPr bwMode="auto">
          <a:xfrm>
            <a:off x="1187450" y="1557338"/>
            <a:ext cx="6840538" cy="2862262"/>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If we look at the natural history of Bipolar Illness, manic and hypomanic episodes tend to be less frequent as people grow older, and in her case, her productivity increased towards the last few years of her life.</a:t>
            </a:r>
          </a:p>
        </p:txBody>
      </p:sp>
    </p:spTree>
  </p:cSld>
  <p:clrMapOvr>
    <a:masterClrMapping/>
  </p:clrMapOvr>
  <p:transition spd="slow">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7" name="TextBox 1"/>
          <p:cNvSpPr txBox="1">
            <a:spLocks noChangeArrowheads="1"/>
          </p:cNvSpPr>
          <p:nvPr/>
        </p:nvSpPr>
        <p:spPr bwMode="auto">
          <a:xfrm>
            <a:off x="1116013" y="1125538"/>
            <a:ext cx="7127875" cy="3416300"/>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There is the theory of the personality disorder as the mortification of her body could also have been taken as self-harm, but we have to put this into context and it was a common practice in those times.  She felt that her body was not pure enough to be the prisoner of a soul which was in communion with God.</a:t>
            </a:r>
          </a:p>
        </p:txBody>
      </p:sp>
    </p:spTree>
  </p:cSld>
  <p:clrMapOvr>
    <a:masterClrMapping/>
  </p:clrMapOvr>
  <p:transition spd="slow">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1" name="TextBox 1"/>
          <p:cNvSpPr txBox="1">
            <a:spLocks noChangeArrowheads="1"/>
          </p:cNvSpPr>
          <p:nvPr/>
        </p:nvSpPr>
        <p:spPr bwMode="auto">
          <a:xfrm>
            <a:off x="1187450" y="1196975"/>
            <a:ext cx="6985000" cy="3348038"/>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The emptiness she described when she was not experiencing the communion could also be interpreted as a trait of personality disorder, but this must not be taken out of context.  Once she had experienced the state of ecstasy, whenever she was not experiencing it, she was not happy. </a:t>
            </a: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1" name="TextBox 1"/>
          <p:cNvSpPr txBox="1">
            <a:spLocks noChangeArrowheads="1"/>
          </p:cNvSpPr>
          <p:nvPr/>
        </p:nvSpPr>
        <p:spPr bwMode="auto">
          <a:xfrm>
            <a:off x="1187450" y="1341438"/>
            <a:ext cx="7059613" cy="3138487"/>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Teresa´s father, Alonso, married Catalina del Peso, and having given birth to two children, she died in 1507 after two years of marriage. Alonso married Teresa´s mother, Beatriz de Ahumada in 1509, when she was 15 year old.  </a:t>
            </a:r>
          </a:p>
          <a:p>
            <a:endParaRPr lang="en-GB">
              <a:latin typeface="Franklin Gothic Book" pitchFamily="34" charset="0"/>
            </a:endParaRPr>
          </a:p>
        </p:txBody>
      </p:sp>
    </p:spTree>
  </p:cSld>
  <p:clrMapOvr>
    <a:masterClrMapping/>
  </p:clrMapOvr>
  <p:transition spd="slow">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5" name="TextBox 1"/>
          <p:cNvSpPr txBox="1">
            <a:spLocks noChangeArrowheads="1"/>
          </p:cNvSpPr>
          <p:nvPr/>
        </p:nvSpPr>
        <p:spPr bwMode="auto">
          <a:xfrm>
            <a:off x="1098550" y="836613"/>
            <a:ext cx="7272338" cy="5078412"/>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The supernatural experiences like visions could be mistaken for psychotic symptoms, but she admitted that she could never describe with words her feelings and experiences, and the way she tried to explain them could be misinterpreted. Bernini ´s sculpture of St. Teresa´s ecstasy is a wonderful peace of art, but it is an attempt to give shape to the words with which she attempted to describe her experiences, which she also described as unintelligible for a human mind. </a:t>
            </a:r>
          </a:p>
        </p:txBody>
      </p:sp>
    </p:spTree>
  </p:cSld>
  <p:clrMapOvr>
    <a:masterClrMapping/>
  </p:clrMapOvr>
  <p:transition spd="slow">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69" name="TextBox 1"/>
          <p:cNvSpPr txBox="1">
            <a:spLocks noChangeArrowheads="1"/>
          </p:cNvSpPr>
          <p:nvPr/>
        </p:nvSpPr>
        <p:spPr bwMode="auto">
          <a:xfrm>
            <a:off x="1116013" y="981075"/>
            <a:ext cx="7200900" cy="4800600"/>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The visions were also described to be seen with the eyes of the soul. Hence, it is unlikely that they were the product of a psychotic experience.  They were her main motive for her foundations and for her literary works.  By definition, the difference between religious delusions and truly religious experiences can sometimes be only made by lifestyle and functioning and her works are still an inspiration for many. </a:t>
            </a:r>
            <a:r>
              <a:rPr lang="en-GB">
                <a:latin typeface="Franklin Gothic Book" pitchFamily="34" charset="0"/>
              </a:rPr>
              <a:t>. </a:t>
            </a:r>
          </a:p>
          <a:p>
            <a:endParaRPr lang="en-GB">
              <a:latin typeface="Franklin Gothic Book" pitchFamily="34" charset="0"/>
            </a:endParaRPr>
          </a:p>
        </p:txBody>
      </p:sp>
    </p:spTree>
  </p:cSld>
  <p:clrMapOvr>
    <a:masterClrMapping/>
  </p:clrMapOvr>
  <p:transition spd="slow">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3" name="TextBox 1"/>
          <p:cNvSpPr txBox="1">
            <a:spLocks noChangeArrowheads="1"/>
          </p:cNvSpPr>
          <p:nvPr/>
        </p:nvSpPr>
        <p:spPr bwMode="auto">
          <a:xfrm>
            <a:off x="1042988" y="549275"/>
            <a:ext cx="7416800" cy="5632450"/>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The Spanish neurologist García-Albea published a study in 1996 claiming that her mystic experiences were the product of Temporal Lobe Epilepsy, and in his study, he mentioned that the same condition was suffered by Dostoievski. He established a parallelism between both, Teresa and Dostoievski in the sense that both them described similar experiences.  Dr García-Albea concluded that the type of epilepsy they both suffered played an important role in the mood fluctuations they experienced. </a:t>
            </a:r>
          </a:p>
        </p:txBody>
      </p:sp>
    </p:spTree>
  </p:cSld>
  <p:clrMapOvr>
    <a:masterClrMapping/>
  </p:clrMapOvr>
  <p:transition spd="slow">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7" name="TextBox 1"/>
          <p:cNvSpPr txBox="1">
            <a:spLocks noChangeArrowheads="1"/>
          </p:cNvSpPr>
          <p:nvPr/>
        </p:nvSpPr>
        <p:spPr bwMode="auto">
          <a:xfrm>
            <a:off x="900113" y="549275"/>
            <a:ext cx="7559675" cy="6186488"/>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When Teresa was young and gravely ill, she experienced a seizure as she recorded in her autobiography. There is no description of any other phenomena like this happening again. However, also in the book of her life, she described that in several occasions, as her soul was going out of itself to be in communion with God, her body also tended to levitate, and that she did not like this to happen as she considered that her body was not pure enough to go towards God, and that in one occasion she had to ask several nuns to seat on her to avoid this happening. </a:t>
            </a:r>
          </a:p>
        </p:txBody>
      </p:sp>
    </p:spTree>
  </p:cSld>
  <p:clrMapOvr>
    <a:masterClrMapping/>
  </p:clrMapOvr>
  <p:transition spd="slow">
    <p:wip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1" name="TextBox 1"/>
          <p:cNvSpPr txBox="1">
            <a:spLocks noChangeArrowheads="1"/>
          </p:cNvSpPr>
          <p:nvPr/>
        </p:nvSpPr>
        <p:spPr bwMode="auto">
          <a:xfrm>
            <a:off x="1042988" y="1412875"/>
            <a:ext cx="7345362" cy="2794000"/>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This could be interpreted as epileptic attacks, but the fact that she became aware and asked for the nuns to seat on her makes this unlikely. Even if she suffered from Epilepsy, this would not completely explain her phenomena and the still tangible consequences of it. </a:t>
            </a:r>
          </a:p>
        </p:txBody>
      </p:sp>
    </p:spTree>
  </p:cSld>
  <p:clrMapOvr>
    <a:masterClrMapping/>
  </p:clrMapOvr>
  <p:transition spd="slow">
    <p:wip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5" name="TextBox 1"/>
          <p:cNvSpPr txBox="1">
            <a:spLocks noChangeArrowheads="1"/>
          </p:cNvSpPr>
          <p:nvPr/>
        </p:nvSpPr>
        <p:spPr bwMode="auto">
          <a:xfrm>
            <a:off x="1042988" y="1484313"/>
            <a:ext cx="7345362" cy="2862262"/>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St John of the Cross experienced similar mystic phenomena and in the above mentioned examples of their poems, they refer to Living without living in myself, and die because I do not die. St John also refers to “I die up to thousand times and die because I do not die”.</a:t>
            </a:r>
          </a:p>
        </p:txBody>
      </p:sp>
    </p:spTree>
  </p:cSld>
  <p:clrMapOvr>
    <a:masterClrMapping/>
  </p:clrMapOvr>
  <p:transition spd="slow">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89" name="TextBox 1"/>
          <p:cNvSpPr txBox="1">
            <a:spLocks noChangeArrowheads="1"/>
          </p:cNvSpPr>
          <p:nvPr/>
        </p:nvSpPr>
        <p:spPr bwMode="auto">
          <a:xfrm>
            <a:off x="827088" y="765175"/>
            <a:ext cx="7561262" cy="5078413"/>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What are they meaning by dying and not dying? The explanation may be found in the Hindu spirituality, as meditation is considered a preparation for the death process. The meditation reduces the bodily functions and they believe that with practice, the soul may also temporarily abandon the body. Their believe is that they cannot control the return of the soul to the body and that by the return of the soul to the “prison”, the experience comes to an end. </a:t>
            </a:r>
          </a:p>
        </p:txBody>
      </p:sp>
    </p:spTree>
  </p:cSld>
  <p:clrMapOvr>
    <a:masterClrMapping/>
  </p:clrMapOvr>
  <p:transition spd="slow">
    <p:wip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3" name="TextBox 1"/>
          <p:cNvSpPr txBox="1">
            <a:spLocks noChangeArrowheads="1"/>
          </p:cNvSpPr>
          <p:nvPr/>
        </p:nvSpPr>
        <p:spPr bwMode="auto">
          <a:xfrm>
            <a:off x="971550" y="1628775"/>
            <a:ext cx="7416800" cy="2862263"/>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They become quite desperate at times because they do not die, and they live without living in themselves, or they are beside themselves because their experience has not yet become permanent. But is this the product of a disease of the mind?</a:t>
            </a:r>
          </a:p>
        </p:txBody>
      </p:sp>
    </p:spTree>
  </p:cSld>
  <p:clrMapOvr>
    <a:masterClrMapping/>
  </p:clrMapOvr>
  <p:transition spd="slow">
    <p:wip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7" name="TextBox 1"/>
          <p:cNvSpPr txBox="1">
            <a:spLocks noChangeArrowheads="1"/>
          </p:cNvSpPr>
          <p:nvPr/>
        </p:nvSpPr>
        <p:spPr bwMode="auto">
          <a:xfrm>
            <a:off x="814388" y="1557338"/>
            <a:ext cx="7502525" cy="4524375"/>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Mystic experiences happened to many people who left a wealth of literature which we can enjoy nowadays. As to whether their experiences were the product of a disease of the mind remains to be elucidated, but it is unlikely. Nowadays, mystic experiences continue to happen, although they are more likely to be encountered in Asian cultures where religious meditation continues to be a frequent practice. </a:t>
            </a:r>
          </a:p>
        </p:txBody>
      </p:sp>
      <p:sp>
        <p:nvSpPr>
          <p:cNvPr id="6" name="TextBox 5"/>
          <p:cNvSpPr txBox="1"/>
          <p:nvPr/>
        </p:nvSpPr>
        <p:spPr>
          <a:xfrm>
            <a:off x="1447106" y="558779"/>
            <a:ext cx="5573961" cy="646331"/>
          </a:xfrm>
          <a:prstGeom prst="rect">
            <a:avLst/>
          </a:prstGeom>
          <a:blipFill dpi="0" rotWithShape="1">
            <a:blip r:embed="rId2"/>
            <a:srcRect/>
            <a:tile tx="0" ty="0" sx="100000" sy="100000" flip="none" algn="tl"/>
          </a:blipFill>
          <a:ln>
            <a:solidFill>
              <a:srgbClr val="FFC000"/>
            </a:solidFill>
          </a:ln>
          <a:effectLst>
            <a:glow rad="101600">
              <a:schemeClr val="accent2">
                <a:satMod val="175000"/>
                <a:alpha val="40000"/>
              </a:schemeClr>
            </a:glow>
          </a:effectLst>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a:spAutoFit/>
          </a:bodyPr>
          <a:lstStyle>
            <a:defPPr>
              <a:defRPr lang="en-US"/>
            </a:defPPr>
            <a:lvl1pPr marL="742950" indent="-742950">
              <a:buFont typeface="+mj-lt"/>
              <a:buAutoNum type="arabicPeriod"/>
              <a:defRPr sz="3600">
                <a:solidFill>
                  <a:schemeClr val="dk1"/>
                </a:solidFill>
                <a:latin typeface="Times New Roman" pitchFamily="18" charset="0"/>
                <a:cs typeface="Times New Roman" pitchFamily="18"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0" indent="0" fontAlgn="auto">
              <a:spcBef>
                <a:spcPts val="0"/>
              </a:spcBef>
              <a:spcAft>
                <a:spcPts val="0"/>
              </a:spcAft>
              <a:buFont typeface="+mj-lt"/>
              <a:buNone/>
              <a:defRPr/>
            </a:pPr>
            <a:r>
              <a:rPr lang="en-GB" b="1" i="1" dirty="0" smtClean="0">
                <a:effectLst>
                  <a:outerShdw blurRad="38100" dist="38100" dir="2700000" algn="tl">
                    <a:srgbClr val="000000">
                      <a:alpha val="43137"/>
                    </a:srgbClr>
                  </a:outerShdw>
                </a:effectLst>
              </a:rPr>
              <a:t>SUMMARY</a:t>
            </a:r>
            <a:endParaRPr lang="en-GB" b="1" i="1" dirty="0">
              <a:effectLst>
                <a:outerShdw blurRad="38100" dist="38100" dir="2700000" algn="tl">
                  <a:srgbClr val="000000">
                    <a:alpha val="43137"/>
                  </a:srgbClr>
                </a:outerShdw>
              </a:effectLst>
            </a:endParaRPr>
          </a:p>
        </p:txBody>
      </p:sp>
    </p:spTree>
  </p:cSld>
  <p:clrMapOvr>
    <a:masterClrMapping/>
  </p:clrMapOvr>
  <p:transition spd="slow">
    <p:wip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1" name="TextBox 1"/>
          <p:cNvSpPr txBox="1">
            <a:spLocks noChangeArrowheads="1"/>
          </p:cNvSpPr>
          <p:nvPr/>
        </p:nvSpPr>
        <p:spPr bwMode="auto">
          <a:xfrm>
            <a:off x="900113" y="1125538"/>
            <a:ext cx="7416800" cy="3968750"/>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The fact that we can not define mystic experiences as a disease of the mind, does not preclude the possibility that some of the so called mystics suffered from mental disorders, whose symptoms will be interpreted by their sufferers as mystic experiences. In other cases the mental illnesses may run in parallel with the mystic experiences without interfering with them. </a:t>
            </a: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extBox 3"/>
          <p:cNvSpPr txBox="1">
            <a:spLocks noChangeArrowheads="1"/>
          </p:cNvSpPr>
          <p:nvPr/>
        </p:nvSpPr>
        <p:spPr bwMode="auto">
          <a:xfrm>
            <a:off x="1331913" y="1047750"/>
            <a:ext cx="6769100" cy="4894263"/>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Theresa´s mother raised her daughter as a very pious Christian and as an anecdote, when she was 7 year old, she managed to convince her older brother  Rodrigo to give their lives to God and told him to go out of town, to Moorish territory in order to be beheaded and going straight to heaven as she had read on many occasions in the books that her mother had given to her.</a:t>
            </a:r>
          </a:p>
          <a:p>
            <a:pPr algn="just"/>
            <a:endParaRPr lang="en-GB" sz="2400">
              <a:latin typeface="Franklin Gothic Book" pitchFamily="34" charset="0"/>
            </a:endParaRPr>
          </a:p>
        </p:txBody>
      </p:sp>
    </p:spTree>
  </p:cSld>
  <p:clrMapOvr>
    <a:masterClrMapping/>
  </p:clrMapOvr>
  <p:transition spd="slow">
    <p:wip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5" name="TextBox 1"/>
          <p:cNvSpPr txBox="1">
            <a:spLocks noChangeArrowheads="1"/>
          </p:cNvSpPr>
          <p:nvPr/>
        </p:nvSpPr>
        <p:spPr bwMode="auto">
          <a:xfrm>
            <a:off x="1116013" y="1627188"/>
            <a:ext cx="6985000" cy="2586037"/>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In any case, the literature we have inherited, yet the product of madness, yet the product of true religious experiences, is a legacy which deserve to be treasured in its own right.</a:t>
            </a:r>
          </a:p>
          <a:p>
            <a:endParaRPr lang="en-GB">
              <a:latin typeface="Franklin Gothic Book" pitchFamily="34" charset="0"/>
            </a:endParaRPr>
          </a:p>
        </p:txBody>
      </p:sp>
    </p:spTree>
  </p:cSld>
  <p:clrMapOvr>
    <a:masterClrMapping/>
  </p:clrMapOvr>
  <p:transition spd="slow">
    <p:wip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09" name="TextBox 1"/>
          <p:cNvSpPr txBox="1">
            <a:spLocks noChangeArrowheads="1"/>
          </p:cNvSpPr>
          <p:nvPr/>
        </p:nvSpPr>
        <p:spPr bwMode="auto">
          <a:xfrm>
            <a:off x="950913" y="2349500"/>
            <a:ext cx="7366000" cy="2862263"/>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The Teresian Carmel  (Official webpage from Carmel Order)</a:t>
            </a:r>
          </a:p>
          <a:p>
            <a:pPr algn="just">
              <a:lnSpc>
                <a:spcPct val="150000"/>
              </a:lnSpc>
            </a:pPr>
            <a:r>
              <a:rPr lang="es-ES_tradnl" sz="2400">
                <a:latin typeface="Franklin Gothic Book" pitchFamily="34" charset="0"/>
              </a:rPr>
              <a:t>St. Teresa of Avila Autobiography (Libro de su vida)</a:t>
            </a:r>
            <a:endParaRPr lang="en-GB" sz="2400">
              <a:latin typeface="Franklin Gothic Book" pitchFamily="34" charset="0"/>
            </a:endParaRPr>
          </a:p>
          <a:p>
            <a:pPr algn="just">
              <a:lnSpc>
                <a:spcPct val="150000"/>
              </a:lnSpc>
            </a:pPr>
            <a:r>
              <a:rPr lang="en-GB" sz="2400">
                <a:latin typeface="Franklin Gothic Book" pitchFamily="34" charset="0"/>
              </a:rPr>
              <a:t>Wikipedia</a:t>
            </a:r>
          </a:p>
          <a:p>
            <a:pPr algn="just">
              <a:lnSpc>
                <a:spcPct val="150000"/>
              </a:lnSpc>
            </a:pPr>
            <a:r>
              <a:rPr lang="en-GB" sz="2400">
                <a:latin typeface="Franklin Gothic Book" pitchFamily="34" charset="0"/>
              </a:rPr>
              <a:t>Catholic on line St. Teresa of Avila Doctor of the Church.</a:t>
            </a:r>
          </a:p>
        </p:txBody>
      </p:sp>
      <p:sp>
        <p:nvSpPr>
          <p:cNvPr id="5" name="TextBox 4"/>
          <p:cNvSpPr txBox="1"/>
          <p:nvPr/>
        </p:nvSpPr>
        <p:spPr>
          <a:xfrm>
            <a:off x="1691680" y="908169"/>
            <a:ext cx="5573961" cy="646331"/>
          </a:xfrm>
          <a:prstGeom prst="rect">
            <a:avLst/>
          </a:prstGeom>
          <a:blipFill dpi="0" rotWithShape="1">
            <a:blip r:embed="rId2"/>
            <a:srcRect/>
            <a:tile tx="0" ty="0" sx="100000" sy="100000" flip="none" algn="tl"/>
          </a:blipFill>
          <a:ln>
            <a:solidFill>
              <a:srgbClr val="FFC000"/>
            </a:solidFill>
          </a:ln>
          <a:effectLst>
            <a:glow rad="101600">
              <a:schemeClr val="accent2">
                <a:satMod val="175000"/>
                <a:alpha val="40000"/>
              </a:schemeClr>
            </a:glow>
          </a:effectLst>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a:spAutoFit/>
          </a:bodyPr>
          <a:lstStyle>
            <a:defPPr>
              <a:defRPr lang="en-US"/>
            </a:defPPr>
            <a:lvl1pPr marL="742950" indent="-742950">
              <a:buFont typeface="+mj-lt"/>
              <a:buAutoNum type="arabicPeriod"/>
              <a:defRPr sz="3600">
                <a:solidFill>
                  <a:schemeClr val="dk1"/>
                </a:solidFill>
                <a:latin typeface="Times New Roman" pitchFamily="18" charset="0"/>
                <a:cs typeface="Times New Roman" pitchFamily="18"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0" indent="0" algn="ctr" fontAlgn="auto">
              <a:spcBef>
                <a:spcPts val="0"/>
              </a:spcBef>
              <a:spcAft>
                <a:spcPts val="0"/>
              </a:spcAft>
              <a:buFont typeface="+mj-lt"/>
              <a:buNone/>
              <a:defRPr/>
            </a:pPr>
            <a:r>
              <a:rPr lang="en-GB" b="1" i="1" dirty="0" smtClean="0">
                <a:effectLst>
                  <a:outerShdw blurRad="38100" dist="38100" dir="2700000" algn="tl">
                    <a:srgbClr val="000000">
                      <a:alpha val="43137"/>
                    </a:srgbClr>
                  </a:outerShdw>
                </a:effectLst>
              </a:rPr>
              <a:t>BIBLIOGRAPHY</a:t>
            </a:r>
            <a:endParaRPr lang="en-GB" b="1" i="1" dirty="0">
              <a:effectLst>
                <a:outerShdw blurRad="38100" dist="38100" dir="2700000" algn="tl">
                  <a:srgbClr val="000000">
                    <a:alpha val="43137"/>
                  </a:srgbClr>
                </a:outerShdw>
              </a:effectLst>
            </a:endParaRPr>
          </a:p>
        </p:txBody>
      </p:sp>
    </p:spTree>
  </p:cSld>
  <p:clrMapOvr>
    <a:masterClrMapping/>
  </p:clrMapOvr>
  <p:transition spd="slow">
    <p:wip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3" name="Picture 1" descr="Imagen ampliada"/>
          <p:cNvPicPr>
            <a:picLocks noChangeAspect="1" noChangeArrowheads="1"/>
          </p:cNvPicPr>
          <p:nvPr/>
        </p:nvPicPr>
        <p:blipFill>
          <a:blip r:embed="rId2"/>
          <a:srcRect/>
          <a:stretch>
            <a:fillRect/>
          </a:stretch>
        </p:blipFill>
        <p:spPr bwMode="auto">
          <a:xfrm>
            <a:off x="2195513" y="765175"/>
            <a:ext cx="4464050" cy="4806950"/>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7" name="Picture 2" descr="http://pagesperso-orange.fr/mexiqueculture/imagenes/n9-johansson1.jpeg"/>
          <p:cNvPicPr>
            <a:picLocks noChangeAspect="1" noChangeArrowheads="1"/>
          </p:cNvPicPr>
          <p:nvPr/>
        </p:nvPicPr>
        <p:blipFill>
          <a:blip r:embed="rId2"/>
          <a:srcRect/>
          <a:stretch>
            <a:fillRect/>
          </a:stretch>
        </p:blipFill>
        <p:spPr bwMode="auto">
          <a:xfrm>
            <a:off x="63500" y="260350"/>
            <a:ext cx="2132013" cy="2576513"/>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9" name="TextBox 3"/>
          <p:cNvSpPr txBox="1">
            <a:spLocks noChangeArrowheads="1"/>
          </p:cNvSpPr>
          <p:nvPr/>
        </p:nvSpPr>
        <p:spPr bwMode="auto">
          <a:xfrm>
            <a:off x="1258888" y="1049338"/>
            <a:ext cx="7058025" cy="5078412"/>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Her mother herself was very much into chivalry and romance novels, which she read behind her husband´s back, and Teresa also grew an interest in this matter.  Her personality was extroverted and she also had an affectionately buoyant manner.  She enjoyed social events and meeting people and as a teenager, the piety that had been inculcated by her mother almost vanished completely.</a:t>
            </a:r>
          </a:p>
          <a:p>
            <a:pPr algn="just">
              <a:lnSpc>
                <a:spcPct val="150000"/>
              </a:lnSpc>
            </a:pPr>
            <a:endParaRPr lang="en-GB" sz="2400">
              <a:latin typeface="Times New Roman" pitchFamily="18" charset="0"/>
              <a:cs typeface="Times New Roman" pitchFamily="18" charset="0"/>
            </a:endParaRPr>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3" name="TextBox 3"/>
          <p:cNvSpPr txBox="1">
            <a:spLocks noChangeArrowheads="1"/>
          </p:cNvSpPr>
          <p:nvPr/>
        </p:nvSpPr>
        <p:spPr bwMode="auto">
          <a:xfrm>
            <a:off x="1116013" y="1047750"/>
            <a:ext cx="7488237" cy="5011738"/>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When she was fifteen, her mother died after giving birth to ten children.  Teresa was very afflicted and begged the Virgin Mary to be her mother. Her father noticed that she was going through a crisis, and sent her with the Augustinian nuns to complete her education. She further developed her skill with needle and pen, and gradually regained her piety. Doña María de Brinceño became her tutor as she was in charge of the lay students at the convent school.</a:t>
            </a:r>
            <a:endParaRPr lang="en-GB" sz="2400">
              <a:latin typeface="Times New Roman" pitchFamily="18" charset="0"/>
              <a:cs typeface="Times New Roman" pitchFamily="18" charset="0"/>
            </a:endParaRP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7" name="TextBox 3"/>
          <p:cNvSpPr txBox="1">
            <a:spLocks noChangeArrowheads="1"/>
          </p:cNvSpPr>
          <p:nvPr/>
        </p:nvSpPr>
        <p:spPr bwMode="auto">
          <a:xfrm>
            <a:off x="1187450" y="1047750"/>
            <a:ext cx="7200900" cy="4524375"/>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Teresa became ill and she went to stay with her sister in order to regain her health.  When she was convalescing, she read St Jerome`s letters and at the time she started to question if she had vocation to become a nun. Her father refused to give consent.  Her brother Rodrigo, to whom she had always been very close was fighting in the Rio de la Plata battle and could not support her.</a:t>
            </a: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TextBox 3"/>
          <p:cNvSpPr txBox="1">
            <a:spLocks noChangeArrowheads="1"/>
          </p:cNvSpPr>
          <p:nvPr/>
        </p:nvSpPr>
        <p:spPr bwMode="auto">
          <a:xfrm>
            <a:off x="1258888" y="1317625"/>
            <a:ext cx="6913562" cy="3416300"/>
          </a:xfrm>
          <a:prstGeom prst="rect">
            <a:avLst/>
          </a:prstGeom>
          <a:noFill/>
          <a:ln w="9525">
            <a:noFill/>
            <a:miter lim="800000"/>
            <a:headEnd/>
            <a:tailEnd/>
          </a:ln>
        </p:spPr>
        <p:txBody>
          <a:bodyPr>
            <a:spAutoFit/>
          </a:bodyPr>
          <a:lstStyle/>
          <a:p>
            <a:pPr algn="just">
              <a:lnSpc>
                <a:spcPct val="150000"/>
              </a:lnSpc>
            </a:pPr>
            <a:r>
              <a:rPr lang="en-GB" sz="2400">
                <a:latin typeface="Franklin Gothic Book" pitchFamily="34" charset="0"/>
              </a:rPr>
              <a:t>So she decided to persuade another brother  to run away from home with her in order for both them to receive  the religious  habits. In 1535 when she was 20, she entered the Carmelite Monastery of the Incarnation in Avila where she had a friend, Juana Suarez, receiving the religious habit one year later. </a:t>
            </a:r>
          </a:p>
        </p:txBody>
      </p:sp>
    </p:spTree>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949</TotalTime>
  <Words>3620</Words>
  <Application>Microsoft Office PowerPoint</Application>
  <PresentationFormat>On-screen Show (4:3)</PresentationFormat>
  <Paragraphs>305</Paragraphs>
  <Slides>53</Slides>
  <Notes>2</Notes>
  <HiddenSlides>0</HiddenSlides>
  <MMClips>0</MMClips>
  <ScaleCrop>false</ScaleCrop>
  <HeadingPairs>
    <vt:vector size="6" baseType="variant">
      <vt:variant>
        <vt:lpstr>Fonts Used</vt:lpstr>
      </vt:variant>
      <vt:variant>
        <vt:i4>9</vt:i4>
      </vt:variant>
      <vt:variant>
        <vt:lpstr>Design Template</vt:lpstr>
      </vt:variant>
      <vt:variant>
        <vt:i4>12</vt:i4>
      </vt:variant>
      <vt:variant>
        <vt:lpstr>Slide Titles</vt:lpstr>
      </vt:variant>
      <vt:variant>
        <vt:i4>53</vt:i4>
      </vt:variant>
    </vt:vector>
  </HeadingPairs>
  <TitlesOfParts>
    <vt:vector size="74" baseType="lpstr">
      <vt:lpstr>Franklin Gothic Book</vt:lpstr>
      <vt:lpstr>Arial</vt:lpstr>
      <vt:lpstr>Franklin Gothic Medium</vt:lpstr>
      <vt:lpstr>Wingdings 2</vt:lpstr>
      <vt:lpstr>Calibri</vt:lpstr>
      <vt:lpstr>Brush Script MT</vt:lpstr>
      <vt:lpstr>Batang</vt:lpstr>
      <vt:lpstr>Times New Roman</vt:lpstr>
      <vt:lpstr>+mj-lt</vt:lpstr>
      <vt:lpstr>Trek</vt:lpstr>
      <vt:lpstr>Trek</vt:lpstr>
      <vt:lpstr>Trek</vt:lpstr>
      <vt:lpstr>Trek</vt:lpstr>
      <vt:lpstr>Trek</vt:lpstr>
      <vt:lpstr>Trek</vt:lpstr>
      <vt:lpstr>Trek</vt:lpstr>
      <vt:lpstr>Trek</vt:lpstr>
      <vt:lpstr>Trek</vt:lpstr>
      <vt:lpstr>Trek</vt:lpstr>
      <vt:lpstr>Trek</vt: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vector>
  </TitlesOfParts>
  <Company>Personal Installation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karen.sugars</cp:lastModifiedBy>
  <cp:revision>82</cp:revision>
  <dcterms:created xsi:type="dcterms:W3CDTF">2010-08-04T07:38:59Z</dcterms:created>
  <dcterms:modified xsi:type="dcterms:W3CDTF">2010-08-06T06:25:27Z</dcterms:modified>
</cp:coreProperties>
</file>