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6" r:id="rId4"/>
    <p:sldId id="267" r:id="rId5"/>
    <p:sldId id="261" r:id="rId6"/>
    <p:sldId id="268" r:id="rId7"/>
    <p:sldId id="265" r:id="rId8"/>
    <p:sldId id="262" r:id="rId9"/>
    <p:sldId id="264" r:id="rId10"/>
    <p:sldId id="270"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a:srgbClr val="FFCC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6" d="100"/>
          <a:sy n="76" d="100"/>
        </p:scale>
        <p:origin x="-34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2C17D52B-BACD-49EC-B734-5A71485A8917}" type="datetimeFigureOut">
              <a:rPr lang="en-GB"/>
              <a:pPr>
                <a:defRPr/>
              </a:pPr>
              <a:t>05/08/2010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CC9CC1A-DB43-4CD1-9AF5-E6F9D853BFC9}"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B3828A5-170F-4C5F-8C97-EC6971F63A52}" type="datetimeFigureOut">
              <a:rPr lang="en-GB"/>
              <a:pPr>
                <a:defRPr/>
              </a:pPr>
              <a:t>05/08/2010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83C6F84-904E-4262-B12F-64C0203FCB36}"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C90E093-2491-4ACE-9D2F-20E7B32BC9A6}" type="datetimeFigureOut">
              <a:rPr lang="en-GB"/>
              <a:pPr>
                <a:defRPr/>
              </a:pPr>
              <a:t>05/08/2010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1ADFDEA-13A5-4C70-990C-5E971B9AE7F8}"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3E2A6B0-7740-480B-8731-554A3314E91C}" type="datetimeFigureOut">
              <a:rPr lang="en-GB"/>
              <a:pPr>
                <a:defRPr/>
              </a:pPr>
              <a:t>05/08/2010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74DE1A3-9BA9-4C83-8157-A5CE6EA9810B}"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8ABA39F-B49F-48FC-84EA-EB0B596D8FA3}" type="datetimeFigureOut">
              <a:rPr lang="en-GB"/>
              <a:pPr>
                <a:defRPr/>
              </a:pPr>
              <a:t>05/08/2010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D74031C-3B6B-4317-A00B-2B3391E02652}"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239A9594-703A-4E22-A2AA-11E049B5B48B}" type="datetimeFigureOut">
              <a:rPr lang="en-GB"/>
              <a:pPr>
                <a:defRPr/>
              </a:pPr>
              <a:t>05/08/2010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0E5AEDA-1407-4AEE-B1DF-B8DC190F9798}"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B301B728-DCAB-42E2-8270-117636C042A7}" type="datetimeFigureOut">
              <a:rPr lang="en-GB"/>
              <a:pPr>
                <a:defRPr/>
              </a:pPr>
              <a:t>05/08/2010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F4F6F60D-D84D-4FD5-9404-8FAB2225BD27}"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CC1722B3-1211-4D7B-BD7A-60E4648B4F7F}" type="datetimeFigureOut">
              <a:rPr lang="en-GB"/>
              <a:pPr>
                <a:defRPr/>
              </a:pPr>
              <a:t>05/08/2010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6971207C-FF6D-4D79-B109-C949F5687022}"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D3849A5-C9E9-47F9-B689-D93B7A10583C}" type="datetimeFigureOut">
              <a:rPr lang="en-GB"/>
              <a:pPr>
                <a:defRPr/>
              </a:pPr>
              <a:t>05/08/2010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55564111-FD5D-4AA6-A4BB-E107A36820E8}"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46924DA-6E0C-492F-B202-849B2D947C83}" type="datetimeFigureOut">
              <a:rPr lang="en-GB"/>
              <a:pPr>
                <a:defRPr/>
              </a:pPr>
              <a:t>05/08/2010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3192A2D-C11E-497A-BEA3-1D960647847E}"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909C8DE-04D4-422C-956B-776735CCBF05}" type="datetimeFigureOut">
              <a:rPr lang="en-GB"/>
              <a:pPr>
                <a:defRPr/>
              </a:pPr>
              <a:t>05/08/2010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9BB391C-8B93-4C90-B7B9-B131FEFDB490}"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9D7CAB68-216C-4FAB-98AF-B6B98929F39D}" type="datetimeFigureOut">
              <a:rPr lang="en-GB"/>
              <a:pPr>
                <a:defRPr/>
              </a:pPr>
              <a:t>05/08/2010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33A2BC7E-7EDA-4D0A-B33C-E73483A388F8}"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fontAlgn="auto">
              <a:spcAft>
                <a:spcPts val="0"/>
              </a:spcAft>
              <a:defRPr/>
            </a:pPr>
            <a:r>
              <a:rPr lang="en-GB" b="1" dirty="0">
                <a:latin typeface="Times New Roman" pitchFamily="18" charset="0"/>
                <a:cs typeface="Times New Roman" pitchFamily="18" charset="0"/>
              </a:rPr>
              <a:t>Male Starvation as an Expression of Psychological Turmoil:  </a:t>
            </a:r>
            <a:r>
              <a:rPr lang="en-GB" b="1" dirty="0" smtClean="0">
                <a:latin typeface="Times New Roman" pitchFamily="18" charset="0"/>
                <a:cs typeface="Times New Roman" pitchFamily="18" charset="0"/>
              </a:rPr>
              <a:t/>
            </a:r>
            <a:br>
              <a:rPr lang="en-GB"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The </a:t>
            </a:r>
            <a:r>
              <a:rPr lang="en-GB" b="1" dirty="0">
                <a:latin typeface="Times New Roman" pitchFamily="18" charset="0"/>
                <a:cs typeface="Times New Roman" pitchFamily="18" charset="0"/>
              </a:rPr>
              <a:t>Tortured Cases of Midwinter and Heathcliff </a:t>
            </a:r>
            <a:r>
              <a:rPr lang="en-GB" dirty="0"/>
              <a:t/>
            </a:r>
            <a:br>
              <a:rPr lang="en-GB" dirty="0"/>
            </a:br>
            <a:endParaRPr lang="en-GB" dirty="0"/>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endParaRPr lang="en-GB" dirty="0" smtClean="0">
              <a:solidFill>
                <a:schemeClr val="tx1">
                  <a:lumMod val="95000"/>
                  <a:lumOff val="5000"/>
                </a:schemeClr>
              </a:solidFill>
              <a:latin typeface="Times New Roman" pitchFamily="18" charset="0"/>
              <a:cs typeface="Times New Roman" pitchFamily="18" charset="0"/>
            </a:endParaRPr>
          </a:p>
          <a:p>
            <a:pPr fontAlgn="auto">
              <a:spcAft>
                <a:spcPts val="0"/>
              </a:spcAft>
              <a:buFont typeface="Arial" pitchFamily="34" charset="0"/>
              <a:buNone/>
              <a:defRPr/>
            </a:pPr>
            <a:r>
              <a:rPr lang="en-GB" dirty="0" smtClean="0">
                <a:solidFill>
                  <a:schemeClr val="tx1">
                    <a:lumMod val="95000"/>
                    <a:lumOff val="5000"/>
                  </a:schemeClr>
                </a:solidFill>
                <a:latin typeface="Times New Roman" pitchFamily="18" charset="0"/>
                <a:cs typeface="Times New Roman" pitchFamily="18" charset="0"/>
              </a:rPr>
              <a:t>Joanne Ella Parsons</a:t>
            </a:r>
          </a:p>
          <a:p>
            <a:pPr fontAlgn="auto">
              <a:spcAft>
                <a:spcPts val="0"/>
              </a:spcAft>
              <a:buFont typeface="Arial" pitchFamily="34" charset="0"/>
              <a:buNone/>
              <a:defRPr/>
            </a:pPr>
            <a:endParaRPr lang="en-GB" dirty="0">
              <a:solidFill>
                <a:schemeClr val="tx1">
                  <a:lumMod val="95000"/>
                  <a:lumOff val="5000"/>
                </a:schemeClr>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437063"/>
            <a:ext cx="7772400" cy="2087562"/>
          </a:xfrm>
        </p:spPr>
        <p:txBody>
          <a:bodyPr rtlCol="0">
            <a:normAutofit fontScale="90000"/>
          </a:bodyPr>
          <a:lstStyle/>
          <a:p>
            <a:pPr fontAlgn="auto">
              <a:spcAft>
                <a:spcPts val="0"/>
              </a:spcAft>
              <a:defRPr/>
            </a:pPr>
            <a:r>
              <a:rPr lang="en-GB" dirty="0" smtClean="0">
                <a:latin typeface="Times New Roman" pitchFamily="18" charset="0"/>
                <a:cs typeface="Times New Roman" pitchFamily="18" charset="0"/>
              </a:rPr>
              <a:t>Photographs reproduced with the kind permission of the Wellcome Library, London.</a:t>
            </a:r>
            <a:endParaRPr lang="en-GB"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descr=" image for id L0018492"/>
          <p:cNvPicPr>
            <a:picLocks noGrp="1" noChangeAspect="1" noChangeArrowheads="1"/>
          </p:cNvPicPr>
          <p:nvPr>
            <p:ph sz="half" idx="1"/>
          </p:nvPr>
        </p:nvPicPr>
        <p:blipFill>
          <a:blip r:embed="rId2"/>
          <a:srcRect/>
          <a:stretch>
            <a:fillRect/>
          </a:stretch>
        </p:blipFill>
        <p:spPr>
          <a:xfrm>
            <a:off x="755650" y="620713"/>
            <a:ext cx="3600450" cy="5761037"/>
          </a:xfrm>
        </p:spPr>
      </p:pic>
      <p:pic>
        <p:nvPicPr>
          <p:cNvPr id="14338" name="Picture 2" descr=" image for id V0029616"/>
          <p:cNvPicPr>
            <a:picLocks noGrp="1" noChangeAspect="1" noChangeArrowheads="1"/>
          </p:cNvPicPr>
          <p:nvPr>
            <p:ph sz="half" idx="2"/>
          </p:nvPr>
        </p:nvPicPr>
        <p:blipFill>
          <a:blip r:embed="rId3"/>
          <a:srcRect/>
          <a:stretch>
            <a:fillRect/>
          </a:stretch>
        </p:blipFill>
        <p:spPr>
          <a:xfrm>
            <a:off x="5148263" y="620713"/>
            <a:ext cx="3527425" cy="5761037"/>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68313" y="333375"/>
            <a:ext cx="8229600" cy="6191250"/>
          </a:xfrm>
        </p:spPr>
        <p:txBody>
          <a:bodyPr rtlCol="0">
            <a:normAutofit fontScale="92500" lnSpcReduction="10000"/>
          </a:bodyPr>
          <a:lstStyle/>
          <a:p>
            <a:pPr fontAlgn="auto">
              <a:spcAft>
                <a:spcPts val="0"/>
              </a:spcAft>
              <a:buFont typeface="Arial" pitchFamily="34" charset="0"/>
              <a:buNone/>
              <a:defRPr/>
            </a:pPr>
            <a:r>
              <a:rPr lang="en-GB" dirty="0" smtClean="0"/>
              <a:t>    </a:t>
            </a:r>
            <a:r>
              <a:rPr lang="en-GB" sz="3100" dirty="0" smtClean="0">
                <a:latin typeface="Times New Roman" pitchFamily="18" charset="0"/>
                <a:cs typeface="Times New Roman" pitchFamily="18" charset="0"/>
              </a:rPr>
              <a:t>…drank nothing but water flavoured with a little orange-juice. He was seen by Dr. Willan on the sixty-first day of his fast. At that time he was emaciated to a most astonishing degree; the muscles of his face were entirely shrunk, his cheek bones stood prominent and distinct, affording a most ghastly appearance; the abdomen was concave from the collapsed state of his intestines, the limbs were reduced to the greatest possible degree of tenuity, and the processes of their bones were easily distinguishable. His whole appearance suggested the idea of a skeleton prepared by drying the muscles upon it in their natural situations. His mind had become imbecile. </a:t>
            </a:r>
            <a:r>
              <a:rPr lang="en-GB" dirty="0" smtClean="0"/>
              <a:t>                                </a:t>
            </a:r>
          </a:p>
          <a:p>
            <a:pPr fontAlgn="auto">
              <a:spcAft>
                <a:spcPts val="0"/>
              </a:spcAft>
              <a:buFont typeface="Arial" pitchFamily="34" charset="0"/>
              <a:buNone/>
              <a:defRPr/>
            </a:pPr>
            <a:r>
              <a:rPr lang="en-GB" dirty="0" smtClean="0"/>
              <a:t>                                                            </a:t>
            </a:r>
            <a:r>
              <a:rPr lang="en-GB" dirty="0" smtClean="0">
                <a:latin typeface="Times New Roman" pitchFamily="18" charset="0"/>
                <a:cs typeface="Times New Roman" pitchFamily="18" charset="0"/>
              </a:rPr>
              <a:t>(Winslow 261)</a:t>
            </a:r>
            <a:r>
              <a:rPr lang="en-GB" dirty="0" smtClean="0"/>
              <a:t> </a:t>
            </a:r>
          </a:p>
          <a:p>
            <a:pPr fontAlgn="auto">
              <a:spcAft>
                <a:spcPts val="0"/>
              </a:spcAft>
              <a:buFont typeface="Arial" pitchFamily="34" charset="0"/>
              <a:buChar char="•"/>
              <a:defRPr/>
            </a:pP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3348038" y="188913"/>
            <a:ext cx="5338762" cy="6335712"/>
          </a:xfrm>
        </p:spPr>
        <p:txBody>
          <a:bodyPr rtlCol="0">
            <a:normAutofit fontScale="25000" lnSpcReduction="20000"/>
          </a:bodyPr>
          <a:lstStyle/>
          <a:p>
            <a:pPr fontAlgn="auto">
              <a:spcAft>
                <a:spcPts val="0"/>
              </a:spcAft>
              <a:buFont typeface="Arial" pitchFamily="34" charset="0"/>
              <a:buNone/>
              <a:defRPr/>
            </a:pPr>
            <a:endParaRPr lang="en-GB" dirty="0" smtClean="0"/>
          </a:p>
          <a:p>
            <a:pPr fontAlgn="auto">
              <a:spcAft>
                <a:spcPts val="0"/>
              </a:spcAft>
              <a:buFont typeface="Arial" pitchFamily="34" charset="0"/>
              <a:buNone/>
              <a:defRPr/>
            </a:pPr>
            <a:r>
              <a:rPr lang="en-GB" dirty="0" smtClean="0"/>
              <a:t>              </a:t>
            </a:r>
            <a:r>
              <a:rPr lang="en-GB" sz="9600" dirty="0" smtClean="0">
                <a:latin typeface="Times New Roman" pitchFamily="18" charset="0"/>
                <a:cs typeface="Times New Roman" pitchFamily="18" charset="0"/>
              </a:rPr>
              <a:t>among insane patients, refusal to take bodily nourishment is a common occurrence, and has to be met with prompt adoption of coercive measures. All disorders of the nervous system, and particularly those implicating the intelligence, have a damaging influence upon the functions of </a:t>
            </a:r>
            <a:r>
              <a:rPr lang="en-GB" sz="9600" i="1" dirty="0" smtClean="0">
                <a:latin typeface="Times New Roman" pitchFamily="18" charset="0"/>
                <a:cs typeface="Times New Roman" pitchFamily="18" charset="0"/>
              </a:rPr>
              <a:t>nutrition</a:t>
            </a:r>
            <a:r>
              <a:rPr lang="en-GB" sz="9600" dirty="0" smtClean="0">
                <a:latin typeface="Times New Roman" pitchFamily="18" charset="0"/>
                <a:cs typeface="Times New Roman" pitchFamily="18" charset="0"/>
              </a:rPr>
              <a:t>. In cases of simple anxiety of mind, how often do we observe the general health to become seriously impaired, and the assimilative powers to become completely paralysed! In the incipient stages of insanity the nutritive functions appear occasionally altogether suspended. The patient, long before attention is called to the state of mind, loses flesh, and is occasionally reduced to a dangerous state of emaciation and inanition.  </a:t>
            </a:r>
          </a:p>
          <a:p>
            <a:pPr fontAlgn="auto">
              <a:spcAft>
                <a:spcPts val="0"/>
              </a:spcAft>
              <a:buFont typeface="Arial" pitchFamily="34" charset="0"/>
              <a:buNone/>
              <a:defRPr/>
            </a:pPr>
            <a:r>
              <a:rPr lang="en-GB" sz="9600" dirty="0" smtClean="0">
                <a:latin typeface="Times New Roman" pitchFamily="18" charset="0"/>
                <a:cs typeface="Times New Roman" pitchFamily="18" charset="0"/>
              </a:rPr>
              <a:t>                                           (Winslow 274)</a:t>
            </a:r>
          </a:p>
          <a:p>
            <a:pPr fontAlgn="auto">
              <a:spcAft>
                <a:spcPts val="0"/>
              </a:spcAft>
              <a:buFont typeface="Arial" pitchFamily="34" charset="0"/>
              <a:buChar char="•"/>
              <a:defRPr/>
            </a:pPr>
            <a:endParaRPr lang="en-GB" sz="5100" dirty="0"/>
          </a:p>
        </p:txBody>
      </p:sp>
      <p:pic>
        <p:nvPicPr>
          <p:cNvPr id="16386" name="Picture 2" descr="C:\Users\Jo\AppData\Local\Microsoft\Windows\Temporary Internet Files\Low\Content.IE5\94LX3IOM\forcefeeding2[1].JPG"/>
          <p:cNvPicPr>
            <a:picLocks noGrp="1" noChangeAspect="1" noChangeArrowheads="1"/>
          </p:cNvPicPr>
          <p:nvPr>
            <p:ph sz="half" idx="1"/>
          </p:nvPr>
        </p:nvPicPr>
        <p:blipFill>
          <a:blip r:embed="rId2"/>
          <a:srcRect/>
          <a:stretch>
            <a:fillRect/>
          </a:stretch>
        </p:blipFill>
        <p:spPr>
          <a:xfrm>
            <a:off x="323850" y="260350"/>
            <a:ext cx="3000375" cy="5894388"/>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2" descr="http://jrusk.tripod.com/armadale/p041.JPG"/>
          <p:cNvPicPr>
            <a:picLocks noChangeAspect="1" noChangeArrowheads="1"/>
          </p:cNvPicPr>
          <p:nvPr/>
        </p:nvPicPr>
        <p:blipFill>
          <a:blip r:embed="rId2"/>
          <a:srcRect/>
          <a:stretch>
            <a:fillRect/>
          </a:stretch>
        </p:blipFill>
        <p:spPr bwMode="auto">
          <a:xfrm>
            <a:off x="2339975" y="258763"/>
            <a:ext cx="4103688" cy="5230812"/>
          </a:xfrm>
          <a:prstGeom prst="rect">
            <a:avLst/>
          </a:prstGeom>
          <a:noFill/>
          <a:ln w="9525">
            <a:noFill/>
            <a:miter lim="800000"/>
            <a:headEnd/>
            <a:tailEnd/>
          </a:ln>
        </p:spPr>
      </p:pic>
      <p:sp>
        <p:nvSpPr>
          <p:cNvPr id="3" name="Title 2"/>
          <p:cNvSpPr>
            <a:spLocks noGrp="1"/>
          </p:cNvSpPr>
          <p:nvPr>
            <p:ph type="title"/>
          </p:nvPr>
        </p:nvSpPr>
        <p:spPr/>
        <p:txBody>
          <a:bodyPr rtlCol="0">
            <a:normAutofit fontScale="90000"/>
          </a:bodyPr>
          <a:lstStyle/>
          <a:p>
            <a:pPr fontAlgn="auto">
              <a:spcAft>
                <a:spcPts val="0"/>
              </a:spcAft>
              <a:defRPr/>
            </a:pPr>
            <a:r>
              <a:rPr lang="en-GB" dirty="0" smtClean="0"/>
              <a:t/>
            </a:r>
            <a:br>
              <a:rPr lang="en-GB" dirty="0" smtClean="0"/>
            </a:br>
            <a:endParaRPr lang="en-GB" dirty="0"/>
          </a:p>
        </p:txBody>
      </p:sp>
      <p:sp>
        <p:nvSpPr>
          <p:cNvPr id="5" name="Text Placeholder 4"/>
          <p:cNvSpPr>
            <a:spLocks noGrp="1"/>
          </p:cNvSpPr>
          <p:nvPr>
            <p:ph idx="1"/>
          </p:nvPr>
        </p:nvSpPr>
        <p:spPr>
          <a:xfrm>
            <a:off x="457200" y="1600200"/>
            <a:ext cx="8229600" cy="4924425"/>
          </a:xfrm>
        </p:spPr>
        <p:txBody>
          <a:bodyPr rtlCol="0">
            <a:normAutofit fontScale="70000" lnSpcReduction="20000"/>
          </a:bodyPr>
          <a:lstStyle/>
          <a:p>
            <a:pPr algn="ctr" fontAlgn="auto">
              <a:spcAft>
                <a:spcPts val="0"/>
              </a:spcAft>
              <a:buFont typeface="Arial" pitchFamily="34" charset="0"/>
              <a:buChar char="•"/>
              <a:defRPr/>
            </a:pPr>
            <a:endParaRPr lang="en-GB" sz="2400" dirty="0" smtClean="0">
              <a:latin typeface="Times New Roman" pitchFamily="18" charset="0"/>
              <a:cs typeface="Times New Roman" pitchFamily="18" charset="0"/>
            </a:endParaRPr>
          </a:p>
          <a:p>
            <a:pPr algn="ctr" fontAlgn="auto">
              <a:spcAft>
                <a:spcPts val="0"/>
              </a:spcAft>
              <a:buFont typeface="Arial" pitchFamily="34" charset="0"/>
              <a:buChar char="•"/>
              <a:defRPr/>
            </a:pPr>
            <a:endParaRPr lang="en-GB" sz="2400" dirty="0" smtClean="0">
              <a:latin typeface="Times New Roman" pitchFamily="18" charset="0"/>
              <a:cs typeface="Times New Roman" pitchFamily="18" charset="0"/>
            </a:endParaRPr>
          </a:p>
          <a:p>
            <a:pPr algn="ctr" fontAlgn="auto">
              <a:spcAft>
                <a:spcPts val="0"/>
              </a:spcAft>
              <a:buFont typeface="Arial" pitchFamily="34" charset="0"/>
              <a:buChar char="•"/>
              <a:defRPr/>
            </a:pPr>
            <a:endParaRPr lang="en-GB" sz="2400" dirty="0">
              <a:latin typeface="Times New Roman" pitchFamily="18" charset="0"/>
              <a:cs typeface="Times New Roman" pitchFamily="18" charset="0"/>
            </a:endParaRPr>
          </a:p>
          <a:p>
            <a:pPr algn="ctr" fontAlgn="auto">
              <a:spcAft>
                <a:spcPts val="0"/>
              </a:spcAft>
              <a:buFont typeface="Arial" pitchFamily="34" charset="0"/>
              <a:buChar char="•"/>
              <a:defRPr/>
            </a:pPr>
            <a:endParaRPr lang="en-GB" sz="2400" dirty="0" smtClean="0">
              <a:latin typeface="Times New Roman" pitchFamily="18" charset="0"/>
              <a:cs typeface="Times New Roman" pitchFamily="18" charset="0"/>
            </a:endParaRPr>
          </a:p>
          <a:p>
            <a:pPr algn="ctr" fontAlgn="auto">
              <a:spcAft>
                <a:spcPts val="0"/>
              </a:spcAft>
              <a:buFont typeface="Arial" pitchFamily="34" charset="0"/>
              <a:buChar char="•"/>
              <a:defRPr/>
            </a:pPr>
            <a:endParaRPr lang="en-GB" sz="2400" dirty="0">
              <a:latin typeface="Times New Roman" pitchFamily="18" charset="0"/>
              <a:cs typeface="Times New Roman" pitchFamily="18" charset="0"/>
            </a:endParaRPr>
          </a:p>
          <a:p>
            <a:pPr algn="ctr" fontAlgn="auto">
              <a:spcAft>
                <a:spcPts val="0"/>
              </a:spcAft>
              <a:buFont typeface="Arial" pitchFamily="34" charset="0"/>
              <a:buChar char="•"/>
              <a:defRPr/>
            </a:pPr>
            <a:endParaRPr lang="en-GB" sz="2400" dirty="0" smtClean="0">
              <a:latin typeface="Times New Roman" pitchFamily="18" charset="0"/>
              <a:cs typeface="Times New Roman" pitchFamily="18" charset="0"/>
            </a:endParaRPr>
          </a:p>
          <a:p>
            <a:pPr algn="ctr" fontAlgn="auto">
              <a:spcAft>
                <a:spcPts val="0"/>
              </a:spcAft>
              <a:buFont typeface="Arial" pitchFamily="34" charset="0"/>
              <a:buChar char="•"/>
              <a:defRPr/>
            </a:pPr>
            <a:endParaRPr lang="en-GB" sz="2400" dirty="0">
              <a:latin typeface="Times New Roman" pitchFamily="18" charset="0"/>
              <a:cs typeface="Times New Roman" pitchFamily="18" charset="0"/>
            </a:endParaRPr>
          </a:p>
          <a:p>
            <a:pPr algn="ctr" fontAlgn="auto">
              <a:spcAft>
                <a:spcPts val="0"/>
              </a:spcAft>
              <a:buFont typeface="Arial" pitchFamily="34" charset="0"/>
              <a:buChar char="•"/>
              <a:defRPr/>
            </a:pPr>
            <a:endParaRPr lang="en-GB" sz="2400" dirty="0" smtClean="0">
              <a:latin typeface="Times New Roman" pitchFamily="18" charset="0"/>
              <a:cs typeface="Times New Roman" pitchFamily="18" charset="0"/>
            </a:endParaRPr>
          </a:p>
          <a:p>
            <a:pPr algn="ctr" fontAlgn="auto">
              <a:spcAft>
                <a:spcPts val="0"/>
              </a:spcAft>
              <a:buFont typeface="Arial" pitchFamily="34" charset="0"/>
              <a:buChar char="•"/>
              <a:defRPr/>
            </a:pPr>
            <a:endParaRPr lang="en-GB" sz="2400" dirty="0">
              <a:latin typeface="Times New Roman" pitchFamily="18" charset="0"/>
              <a:cs typeface="Times New Roman" pitchFamily="18" charset="0"/>
            </a:endParaRPr>
          </a:p>
          <a:p>
            <a:pPr algn="ctr" fontAlgn="auto">
              <a:spcAft>
                <a:spcPts val="0"/>
              </a:spcAft>
              <a:buFont typeface="Arial" pitchFamily="34" charset="0"/>
              <a:buChar char="•"/>
              <a:defRPr/>
            </a:pPr>
            <a:endParaRPr lang="en-GB" sz="2400" dirty="0" smtClean="0">
              <a:latin typeface="Times New Roman" pitchFamily="18" charset="0"/>
              <a:cs typeface="Times New Roman" pitchFamily="18" charset="0"/>
            </a:endParaRPr>
          </a:p>
          <a:p>
            <a:pPr algn="ctr" fontAlgn="auto">
              <a:spcAft>
                <a:spcPts val="0"/>
              </a:spcAft>
              <a:buFont typeface="Arial" pitchFamily="34" charset="0"/>
              <a:buChar char="•"/>
              <a:defRPr/>
            </a:pPr>
            <a:endParaRPr lang="en-GB" sz="2400" dirty="0">
              <a:latin typeface="Times New Roman" pitchFamily="18" charset="0"/>
              <a:cs typeface="Times New Roman" pitchFamily="18" charset="0"/>
            </a:endParaRPr>
          </a:p>
          <a:p>
            <a:pPr algn="ctr" fontAlgn="auto">
              <a:spcAft>
                <a:spcPts val="0"/>
              </a:spcAft>
              <a:buFont typeface="Arial" pitchFamily="34" charset="0"/>
              <a:buChar char="•"/>
              <a:defRPr/>
            </a:pPr>
            <a:endParaRPr lang="en-GB" sz="2400" dirty="0" smtClean="0">
              <a:latin typeface="Times New Roman" pitchFamily="18" charset="0"/>
              <a:cs typeface="Times New Roman" pitchFamily="18" charset="0"/>
            </a:endParaRPr>
          </a:p>
          <a:p>
            <a:pPr algn="ctr" fontAlgn="auto">
              <a:spcAft>
                <a:spcPts val="0"/>
              </a:spcAft>
              <a:buFont typeface="Arial" pitchFamily="34" charset="0"/>
              <a:buChar char="•"/>
              <a:defRPr/>
            </a:pPr>
            <a:endParaRPr lang="en-GB" sz="2400" dirty="0">
              <a:latin typeface="Times New Roman" pitchFamily="18" charset="0"/>
              <a:cs typeface="Times New Roman" pitchFamily="18" charset="0"/>
            </a:endParaRPr>
          </a:p>
          <a:p>
            <a:pPr algn="ctr" fontAlgn="auto">
              <a:spcAft>
                <a:spcPts val="0"/>
              </a:spcAft>
              <a:buFont typeface="Arial" pitchFamily="34" charset="0"/>
              <a:buChar char="•"/>
              <a:defRPr/>
            </a:pPr>
            <a:endParaRPr lang="en-GB" sz="2400" dirty="0" smtClean="0">
              <a:latin typeface="Times New Roman" pitchFamily="18" charset="0"/>
              <a:cs typeface="Times New Roman" pitchFamily="18" charset="0"/>
            </a:endParaRPr>
          </a:p>
          <a:p>
            <a:pPr algn="ctr" fontAlgn="auto">
              <a:spcAft>
                <a:spcPts val="0"/>
              </a:spcAft>
              <a:buFont typeface="Arial" pitchFamily="34" charset="0"/>
              <a:buChar char="•"/>
              <a:defRPr/>
            </a:pPr>
            <a:endParaRPr lang="en-GB" sz="2400" dirty="0">
              <a:latin typeface="Times New Roman" pitchFamily="18" charset="0"/>
              <a:cs typeface="Times New Roman" pitchFamily="18" charset="0"/>
            </a:endParaRPr>
          </a:p>
          <a:p>
            <a:pPr algn="ctr" fontAlgn="auto">
              <a:spcAft>
                <a:spcPts val="0"/>
              </a:spcAft>
              <a:buFont typeface="Arial" pitchFamily="34" charset="0"/>
              <a:buNone/>
              <a:defRPr/>
            </a:pPr>
            <a:endParaRPr lang="en-GB" sz="2400" dirty="0">
              <a:latin typeface="Times New Roman" pitchFamily="18" charset="0"/>
              <a:cs typeface="Times New Roman" pitchFamily="18" charset="0"/>
            </a:endParaRPr>
          </a:p>
          <a:p>
            <a:pPr algn="ctr" fontAlgn="auto">
              <a:spcAft>
                <a:spcPts val="0"/>
              </a:spcAft>
              <a:buFont typeface="Arial" pitchFamily="34" charset="0"/>
              <a:buNone/>
              <a:defRPr/>
            </a:pPr>
            <a:r>
              <a:rPr lang="en-GB" sz="3400" dirty="0" smtClean="0">
                <a:latin typeface="Times New Roman" pitchFamily="18" charset="0"/>
                <a:cs typeface="Times New Roman" pitchFamily="18" charset="0"/>
              </a:rPr>
              <a:t>Ozias Midwinter, recovering from brain fever, was a startling object to contemplate...</a:t>
            </a:r>
          </a:p>
          <a:p>
            <a:pPr fontAlgn="auto">
              <a:spcAft>
                <a:spcPts val="0"/>
              </a:spcAft>
              <a:buFont typeface="Arial" pitchFamily="34" charset="0"/>
              <a:buChar char="•"/>
              <a:defRPr/>
            </a:pP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9275"/>
            <a:ext cx="8229600" cy="5576888"/>
          </a:xfrm>
        </p:spPr>
        <p:txBody>
          <a:bodyPr rtlCol="0">
            <a:normAutofit lnSpcReduction="10000"/>
          </a:bodyPr>
          <a:lstStyle/>
          <a:p>
            <a:pPr fontAlgn="auto">
              <a:spcAft>
                <a:spcPts val="0"/>
              </a:spcAft>
              <a:buFont typeface="Arial" pitchFamily="34" charset="0"/>
              <a:buNone/>
              <a:defRPr/>
            </a:pPr>
            <a:r>
              <a:rPr lang="en-GB" dirty="0" smtClean="0">
                <a:latin typeface="Times New Roman" pitchFamily="18" charset="0"/>
                <a:cs typeface="Times New Roman" pitchFamily="18" charset="0"/>
              </a:rPr>
              <a:t>   </a:t>
            </a:r>
            <a:r>
              <a:rPr lang="en-GB" sz="4000" dirty="0" smtClean="0">
                <a:latin typeface="Times New Roman" pitchFamily="18" charset="0"/>
                <a:cs typeface="Times New Roman" pitchFamily="18" charset="0"/>
              </a:rPr>
              <a:t>One of them sat at the well-spread table, hungry and happy; ranging from dish to dish, and declaring that he had never made such a breakfast in his life. The other sat apart at the window; his cup thanklessly deserted before it was empty, his meat left ungraciously half-eaten on his plate</a:t>
            </a:r>
          </a:p>
          <a:p>
            <a:pPr fontAlgn="auto">
              <a:spcAft>
                <a:spcPts val="0"/>
              </a:spcAft>
              <a:buFont typeface="Arial" pitchFamily="34" charset="0"/>
              <a:buNone/>
              <a:defRPr/>
            </a:pPr>
            <a:r>
              <a:rPr lang="en-GB" sz="4000" dirty="0" smtClean="0">
                <a:latin typeface="Times New Roman" pitchFamily="18" charset="0"/>
                <a:cs typeface="Times New Roman" pitchFamily="18" charset="0"/>
              </a:rPr>
              <a:t>                                         (Collins 139)</a:t>
            </a:r>
          </a:p>
          <a:p>
            <a:pPr fontAlgn="auto">
              <a:spcAft>
                <a:spcPts val="0"/>
              </a:spcAft>
              <a:buFont typeface="Arial" pitchFamily="34" charset="0"/>
              <a:buChar char="•"/>
              <a:defRPr/>
            </a:pP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ontent Placeholder 4"/>
          <p:cNvSpPr>
            <a:spLocks noGrp="1"/>
          </p:cNvSpPr>
          <p:nvPr>
            <p:ph sz="half" idx="2"/>
          </p:nvPr>
        </p:nvSpPr>
        <p:spPr>
          <a:xfrm>
            <a:off x="755650" y="2852738"/>
            <a:ext cx="6769100" cy="4005262"/>
          </a:xfrm>
        </p:spPr>
        <p:txBody>
          <a:bodyPr/>
          <a:lstStyle/>
          <a:p>
            <a:pPr algn="just">
              <a:buFont typeface="Arial" charset="0"/>
              <a:buNone/>
            </a:pPr>
            <a:r>
              <a:rPr lang="en-GB" smtClean="0"/>
              <a:t>    </a:t>
            </a:r>
            <a:r>
              <a:rPr lang="en-GB" smtClean="0">
                <a:latin typeface="Times New Roman" pitchFamily="18" charset="0"/>
                <a:cs typeface="Times New Roman" pitchFamily="18" charset="0"/>
              </a:rPr>
              <a:t>…the fever of Midwinter’s false spirits flamed out into sheer delirium as the performance of the puppets came to an end. His paroxysms of laughter followed each other with such convulsive violence, that Miss Milroy started back from him in alarm, and even the patient major turned on him with a look which said plainly, Leave the room!’                               (Collins 225)</a:t>
            </a:r>
          </a:p>
          <a:p>
            <a:endParaRPr lang="en-GB" smtClean="0"/>
          </a:p>
        </p:txBody>
      </p:sp>
      <p:pic>
        <p:nvPicPr>
          <p:cNvPr id="19458" name="Picture 2" descr="http://jrusk.tripod.com/armadale/p182.JPG"/>
          <p:cNvPicPr>
            <a:picLocks noGrp="1" noChangeAspect="1" noChangeArrowheads="1"/>
          </p:cNvPicPr>
          <p:nvPr>
            <p:ph sz="half" idx="1"/>
          </p:nvPr>
        </p:nvPicPr>
        <p:blipFill>
          <a:blip r:embed="rId2"/>
          <a:srcRect/>
          <a:stretch>
            <a:fillRect/>
          </a:stretch>
        </p:blipFill>
        <p:spPr>
          <a:xfrm>
            <a:off x="2411413" y="260350"/>
            <a:ext cx="4038600" cy="2619375"/>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4"/>
          <p:cNvSpPr>
            <a:spLocks noGrp="1"/>
          </p:cNvSpPr>
          <p:nvPr>
            <p:ph idx="1"/>
          </p:nvPr>
        </p:nvSpPr>
        <p:spPr>
          <a:xfrm>
            <a:off x="457200" y="908050"/>
            <a:ext cx="8229600" cy="5218113"/>
          </a:xfrm>
        </p:spPr>
        <p:txBody>
          <a:bodyPr/>
          <a:lstStyle/>
          <a:p>
            <a:pPr>
              <a:buFont typeface="Arial" charset="0"/>
              <a:buNone/>
            </a:pPr>
            <a:r>
              <a:rPr lang="en-GB" smtClean="0">
                <a:latin typeface="Times New Roman" pitchFamily="18" charset="0"/>
                <a:cs typeface="Times New Roman" pitchFamily="18" charset="0"/>
              </a:rPr>
              <a:t>    He talked, and laughed, and heaped his plate indiscriminately from every dish on the breakfast table. He made noisily merry with jests that had no humour, and stories that had no point... He shouted with laughter over the sudden development of Allan’s view on marriage, until the servants downstairs began to think that their master’s strange friend had gone mad. </a:t>
            </a:r>
          </a:p>
          <a:p>
            <a:pPr>
              <a:buFont typeface="Arial" charset="0"/>
              <a:buNone/>
            </a:pPr>
            <a:r>
              <a:rPr lang="en-GB" smtClean="0">
                <a:latin typeface="Times New Roman" pitchFamily="18" charset="0"/>
                <a:cs typeface="Times New Roman" pitchFamily="18" charset="0"/>
              </a:rPr>
              <a:t>                     (Collins 221) </a:t>
            </a:r>
            <a:endParaRPr lang="en-GB" sz="4400" smtClean="0">
              <a:latin typeface="Arial" charset="0"/>
              <a:cs typeface="Arial" charset="0"/>
            </a:endParaRPr>
          </a:p>
          <a:p>
            <a:endParaRPr lang="en-GB"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2"/>
          <p:cNvSpPr>
            <a:spLocks noGrp="1"/>
          </p:cNvSpPr>
          <p:nvPr>
            <p:ph idx="1"/>
          </p:nvPr>
        </p:nvSpPr>
        <p:spPr/>
        <p:txBody>
          <a:bodyPr/>
          <a:lstStyle/>
          <a:p>
            <a:pPr>
              <a:buFont typeface="Arial" charset="0"/>
              <a:buNone/>
            </a:pPr>
            <a:r>
              <a:rPr lang="en-GB" smtClean="0"/>
              <a:t>   </a:t>
            </a:r>
            <a:r>
              <a:rPr lang="en-GB" smtClean="0">
                <a:latin typeface="Times New Roman" pitchFamily="18" charset="0"/>
                <a:cs typeface="Times New Roman" pitchFamily="18" charset="0"/>
              </a:rPr>
              <a:t>“I do love him! It </a:t>
            </a:r>
            <a:r>
              <a:rPr lang="en-GB" i="1" smtClean="0">
                <a:latin typeface="Times New Roman" pitchFamily="18" charset="0"/>
                <a:cs typeface="Times New Roman" pitchFamily="18" charset="0"/>
              </a:rPr>
              <a:t>will </a:t>
            </a:r>
            <a:r>
              <a:rPr lang="en-GB" smtClean="0">
                <a:latin typeface="Times New Roman" pitchFamily="18" charset="0"/>
                <a:cs typeface="Times New Roman" pitchFamily="18" charset="0"/>
              </a:rPr>
              <a:t>come out of me—I can’t keep it back. I love the very ground he treads on! I would give my life—yes the life that is precious to me now, because his kindness has made it a happy one—I tell you I would give my life—!” </a:t>
            </a:r>
          </a:p>
          <a:p>
            <a:pPr>
              <a:buFont typeface="Arial" charset="0"/>
              <a:buNone/>
            </a:pPr>
            <a:r>
              <a:rPr lang="en-GB" smtClean="0">
                <a:latin typeface="Times New Roman" pitchFamily="18" charset="0"/>
                <a:cs typeface="Times New Roman" pitchFamily="18" charset="0"/>
              </a:rPr>
              <a:t>                            (Collins 102)</a:t>
            </a:r>
          </a:p>
          <a:p>
            <a:endParaRPr lang="en-GB"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886</TotalTime>
  <Words>493</Words>
  <Application>Microsoft Office PowerPoint</Application>
  <PresentationFormat>On-screen Show (4:3)</PresentationFormat>
  <Paragraphs>34</Paragraphs>
  <Slides>10</Slides>
  <Notes>0</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10</vt:i4>
      </vt:variant>
    </vt:vector>
  </HeadingPairs>
  <TitlesOfParts>
    <vt:vector size="14" baseType="lpstr">
      <vt:lpstr>Calibri</vt:lpstr>
      <vt:lpstr>Arial</vt:lpstr>
      <vt:lpstr>Times New Roman</vt:lpstr>
      <vt:lpstr>Office Theme</vt:lpstr>
      <vt:lpstr>Male Starvation as an Expression of Psychological Turmoil:   The Tortured Cases of Midwinter and Heathcliff  </vt:lpstr>
      <vt:lpstr>Slide 2</vt:lpstr>
      <vt:lpstr>Slide 3</vt:lpstr>
      <vt:lpstr>Slide 4</vt:lpstr>
      <vt:lpstr> </vt:lpstr>
      <vt:lpstr>Slide 6</vt:lpstr>
      <vt:lpstr>Slide 7</vt:lpstr>
      <vt:lpstr>Slide 8</vt:lpstr>
      <vt:lpstr>Slide 9</vt:lpstr>
      <vt:lpstr>Photographs reproduced with the kind permission of the Wellcome Library, London.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Male Starvation as an Expression of Psychological Turmoil:   The Tortured Cases of Midwinter and Heathcliff</dc:title>
  <dc:creator>Jo</dc:creator>
  <cp:lastModifiedBy>karen.sugars</cp:lastModifiedBy>
  <cp:revision>40</cp:revision>
  <dcterms:created xsi:type="dcterms:W3CDTF">2010-07-29T07:04:05Z</dcterms:created>
  <dcterms:modified xsi:type="dcterms:W3CDTF">2010-08-05T15:44:35Z</dcterms:modified>
</cp:coreProperties>
</file>