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6" r:id="rId3"/>
    <p:sldId id="263" r:id="rId4"/>
    <p:sldId id="269" r:id="rId5"/>
    <p:sldId id="268" r:id="rId6"/>
    <p:sldId id="270" r:id="rId7"/>
    <p:sldId id="273" r:id="rId8"/>
    <p:sldId id="256" r:id="rId9"/>
    <p:sldId id="257" r:id="rId10"/>
    <p:sldId id="258" r:id="rId11"/>
    <p:sldId id="259" r:id="rId12"/>
    <p:sldId id="274" r:id="rId13"/>
    <p:sldId id="272" r:id="rId14"/>
    <p:sldId id="276" r:id="rId15"/>
    <p:sldId id="275" r:id="rId16"/>
    <p:sldId id="264" r:id="rId17"/>
    <p:sldId id="261" r:id="rId18"/>
    <p:sldId id="27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F2152-8B3A-4610-B9AD-A4D2B1685444}" type="datetimeFigureOut">
              <a:rPr lang="en-US"/>
              <a:pPr>
                <a:defRPr/>
              </a:pPr>
              <a:t>8/11/2010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7D26A-E9B2-4478-BD85-9222F1E41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201F2-75CD-442D-805D-4B03380B7CC4}" type="datetimeFigureOut">
              <a:rPr lang="en-US"/>
              <a:pPr>
                <a:defRPr/>
              </a:pPr>
              <a:t>8/11/2010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6845C-C4B1-48CF-ACF2-1BB55B572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A6C96-32ED-4CB0-BC8A-62898028E06B}" type="datetimeFigureOut">
              <a:rPr lang="en-US"/>
              <a:pPr>
                <a:defRPr/>
              </a:pPr>
              <a:t>8/11/2010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16D0C-1690-4547-9884-8980A826C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38D49-7EB4-41FE-B42F-48EEE1A9097D}" type="datetimeFigureOut">
              <a:rPr lang="en-US"/>
              <a:pPr>
                <a:defRPr/>
              </a:pPr>
              <a:t>8/11/2010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572C-EBD6-439C-A287-4A5108F6C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13217-7937-417D-8706-37DCE0A8CA48}" type="datetimeFigureOut">
              <a:rPr lang="en-US"/>
              <a:pPr>
                <a:defRPr/>
              </a:pPr>
              <a:t>8/11/2010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5CF40-E9AD-4DBC-A695-EC06F10AC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32041-307E-42B1-8FD3-B09DCF580FA3}" type="datetimeFigureOut">
              <a:rPr lang="en-US"/>
              <a:pPr>
                <a:defRPr/>
              </a:pPr>
              <a:t>8/11/2010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8E968-4F8E-49EA-A8B6-668401E9F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7D4B9-7E62-4286-9FAC-E02902F06B25}" type="datetimeFigureOut">
              <a:rPr lang="en-US"/>
              <a:pPr>
                <a:defRPr/>
              </a:pPr>
              <a:t>8/11/2010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4EADD-04D0-4F75-BC88-0B0B11D39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26EBD-9868-4038-816C-6D4B04494475}" type="datetimeFigureOut">
              <a:rPr lang="en-US"/>
              <a:pPr>
                <a:defRPr/>
              </a:pPr>
              <a:t>8/11/2010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D2A3B-9AFA-44C8-A76E-FC0113335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7A483-4CD8-48E8-949F-860C94C035C6}" type="datetimeFigureOut">
              <a:rPr lang="en-US"/>
              <a:pPr>
                <a:defRPr/>
              </a:pPr>
              <a:t>8/11/2010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5D3F2-32F3-4F9E-9BF0-ED15831AC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6DCDF-7B34-4044-8657-59023BCCA89C}" type="datetimeFigureOut">
              <a:rPr lang="en-US"/>
              <a:pPr>
                <a:defRPr/>
              </a:pPr>
              <a:t>8/11/2010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2B3FC-4619-4EDA-8947-2F29B5637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A0C08-685D-46DA-9E94-C33652A59894}" type="datetimeFigureOut">
              <a:rPr lang="en-US"/>
              <a:pPr>
                <a:defRPr/>
              </a:pPr>
              <a:t>8/11/2010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AF310-CE0D-46B9-BCB4-7A8C61C1D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1B733C-FEBF-4C6D-9EDF-45D3F32D7E1F}" type="datetimeFigureOut">
              <a:rPr lang="en-US"/>
              <a:pPr>
                <a:defRPr/>
              </a:pPr>
              <a:t>8/11/2010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31E9C9-1C1F-4215-BE06-92AD02D53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youtube.com/watch?v=3iDl2zwF8TM&amp;feature=related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b/b1/Poprishchin_by_Repin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b/b1/Poprishchin_by_Repin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</a:rPr>
              <a:t>Peering Outside the Silo: Portrayals of Mental Disorders and the Education of Healthcare Professionals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David H. Flood, PhD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Drexel University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Philadelphia, PA, USA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crosshatch.files.wordpress.com/2008/03/blonde-dotpar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50988"/>
            <a:ext cx="54102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2819400" y="60198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From </a:t>
            </a:r>
            <a:r>
              <a:rPr lang="en-US" i="1">
                <a:latin typeface="Calibri" pitchFamily="34" charset="0"/>
              </a:rPr>
              <a:t>The Portable Dorothy Parker</a:t>
            </a:r>
            <a:endParaRPr lang="en-US">
              <a:latin typeface="Calibri" pitchFamily="34" charset="0"/>
            </a:endParaRP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1905000" y="685800"/>
            <a:ext cx="525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alibri" pitchFamily="34" charset="0"/>
              </a:rPr>
              <a:t>Parker, “Big Blonde” (1929)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Big blon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57200"/>
            <a:ext cx="6488113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819400" y="6019800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Tom Wesselmann, </a:t>
            </a:r>
            <a:r>
              <a:rPr lang="en-US" i="1">
                <a:latin typeface="Calibri" pitchFamily="34" charset="0"/>
              </a:rPr>
              <a:t>Big Blonde</a:t>
            </a:r>
            <a:r>
              <a:rPr lang="en-US">
                <a:latin typeface="Calibri" pitchFamily="34" charset="0"/>
              </a:rPr>
              <a:t>, 1989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Deconstruction</a:t>
            </a:r>
          </a:p>
        </p:txBody>
      </p:sp>
      <p:sp>
        <p:nvSpPr>
          <p:cNvPr id="24578" name="Content Placeholder 9"/>
          <p:cNvSpPr>
            <a:spLocks noGrp="1"/>
          </p:cNvSpPr>
          <p:nvPr>
            <p:ph sz="half" idx="2"/>
          </p:nvPr>
        </p:nvSpPr>
        <p:spPr>
          <a:xfrm>
            <a:off x="990600" y="2362200"/>
            <a:ext cx="4038600" cy="2895600"/>
          </a:xfrm>
        </p:spPr>
        <p:txBody>
          <a:bodyPr/>
          <a:lstStyle/>
          <a:p>
            <a:r>
              <a:rPr lang="en-US" smtClean="0"/>
              <a:t>Cognitive therapy</a:t>
            </a:r>
          </a:p>
          <a:p>
            <a:endParaRPr lang="en-US" smtClean="0"/>
          </a:p>
          <a:p>
            <a:r>
              <a:rPr lang="en-US" smtClean="0"/>
              <a:t>Narrative therapy</a:t>
            </a:r>
          </a:p>
          <a:p>
            <a:endParaRPr lang="en-US" smtClean="0"/>
          </a:p>
          <a:p>
            <a:r>
              <a:rPr lang="en-US" smtClean="0"/>
              <a:t>Narrative psychology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3600" y="228600"/>
            <a:ext cx="5181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Micro/Elemental Level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26670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Metaphor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Symbol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Word choice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Tone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Details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25603" name="Picture 2" descr="http://farm3.static.flickr.com/2466/3564887226_304e4d1506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447800"/>
            <a:ext cx="33734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3886200" y="6248400"/>
            <a:ext cx="502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Harry Clarke, “The Tell-Tale Heart” illustration, 1919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Deconstruction</a:t>
            </a:r>
          </a:p>
        </p:txBody>
      </p:sp>
      <p:sp>
        <p:nvSpPr>
          <p:cNvPr id="26626" name="Content Placeholder 7"/>
          <p:cNvSpPr>
            <a:spLocks noGrp="1"/>
          </p:cNvSpPr>
          <p:nvPr>
            <p:ph sz="half" idx="1"/>
          </p:nvPr>
        </p:nvSpPr>
        <p:spPr>
          <a:xfrm>
            <a:off x="4800600" y="2667000"/>
            <a:ext cx="4038600" cy="1905000"/>
          </a:xfrm>
        </p:spPr>
        <p:txBody>
          <a:bodyPr/>
          <a:lstStyle/>
          <a:p>
            <a:r>
              <a:rPr lang="en-US" smtClean="0"/>
              <a:t>Dissonance</a:t>
            </a:r>
          </a:p>
          <a:p>
            <a:endParaRPr lang="en-US" smtClean="0"/>
          </a:p>
          <a:p>
            <a:r>
              <a:rPr lang="en-US" smtClean="0"/>
              <a:t>Intentional fallacy</a:t>
            </a:r>
          </a:p>
        </p:txBody>
      </p:sp>
      <p:sp>
        <p:nvSpPr>
          <p:cNvPr id="26627" name="Content Placeholder 9"/>
          <p:cNvSpPr>
            <a:spLocks noGrp="1"/>
          </p:cNvSpPr>
          <p:nvPr>
            <p:ph sz="half" idx="2"/>
          </p:nvPr>
        </p:nvSpPr>
        <p:spPr>
          <a:xfrm>
            <a:off x="533400" y="2362200"/>
            <a:ext cx="4038600" cy="2895600"/>
          </a:xfrm>
        </p:spPr>
        <p:txBody>
          <a:bodyPr/>
          <a:lstStyle/>
          <a:p>
            <a:r>
              <a:rPr lang="en-US" smtClean="0"/>
              <a:t>Cognitive therapy</a:t>
            </a:r>
          </a:p>
          <a:p>
            <a:endParaRPr lang="en-US" smtClean="0"/>
          </a:p>
          <a:p>
            <a:r>
              <a:rPr lang="en-US" smtClean="0"/>
              <a:t>Narrative therapy</a:t>
            </a:r>
          </a:p>
          <a:p>
            <a:endParaRPr lang="en-US" smtClean="0"/>
          </a:p>
          <a:p>
            <a:r>
              <a:rPr lang="en-US" smtClean="0"/>
              <a:t>Narrative psychology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Reader Response Criticism</a:t>
            </a:r>
          </a:p>
        </p:txBody>
      </p:sp>
      <p:sp>
        <p:nvSpPr>
          <p:cNvPr id="27650" name="Content Placeholder 3"/>
          <p:cNvSpPr>
            <a:spLocks noGrp="1"/>
          </p:cNvSpPr>
          <p:nvPr>
            <p:ph sz="half" idx="1"/>
          </p:nvPr>
        </p:nvSpPr>
        <p:spPr>
          <a:xfrm>
            <a:off x="762000" y="3657600"/>
            <a:ext cx="2895600" cy="1600200"/>
          </a:xfrm>
        </p:spPr>
        <p:txBody>
          <a:bodyPr/>
          <a:lstStyle/>
          <a:p>
            <a:r>
              <a:rPr lang="en-US" smtClean="0"/>
              <a:t>Patient as text</a:t>
            </a:r>
          </a:p>
          <a:p>
            <a:endParaRPr lang="en-US" smtClean="0"/>
          </a:p>
        </p:txBody>
      </p:sp>
      <p:sp>
        <p:nvSpPr>
          <p:cNvPr id="27651" name="Content Placeholder 4"/>
          <p:cNvSpPr>
            <a:spLocks noGrp="1"/>
          </p:cNvSpPr>
          <p:nvPr>
            <p:ph sz="half" idx="2"/>
          </p:nvPr>
        </p:nvSpPr>
        <p:spPr>
          <a:xfrm>
            <a:off x="4953000" y="3200400"/>
            <a:ext cx="3276600" cy="1858963"/>
          </a:xfrm>
        </p:spPr>
        <p:txBody>
          <a:bodyPr/>
          <a:lstStyle/>
          <a:p>
            <a:r>
              <a:rPr lang="en-US" smtClean="0"/>
              <a:t>The Elephant Man</a:t>
            </a:r>
          </a:p>
          <a:p>
            <a:endParaRPr lang="en-US" smtClean="0"/>
          </a:p>
          <a:p>
            <a:r>
              <a:rPr lang="en-US" smtClean="0"/>
              <a:t>The Scream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ecx.images-amazon.com/images/I/41NQXAADT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533400"/>
            <a:ext cx="34528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3048000" y="60198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Gil Lesser, cover for play (1979)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2"/>
          <p:cNvSpPr txBox="1">
            <a:spLocks noChangeArrowheads="1"/>
          </p:cNvSpPr>
          <p:nvPr/>
        </p:nvSpPr>
        <p:spPr bwMode="auto">
          <a:xfrm>
            <a:off x="2895600" y="62484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Edvard Munch, </a:t>
            </a:r>
            <a:r>
              <a:rPr lang="en-US" i="1">
                <a:latin typeface="Calibri" pitchFamily="34" charset="0"/>
              </a:rPr>
              <a:t>The Scream</a:t>
            </a:r>
            <a:r>
              <a:rPr lang="en-US">
                <a:latin typeface="Calibri" pitchFamily="34" charset="0"/>
              </a:rPr>
              <a:t> (1893)</a:t>
            </a:r>
          </a:p>
        </p:txBody>
      </p:sp>
      <p:pic>
        <p:nvPicPr>
          <p:cNvPr id="29698" name="Picture 4" descr="http://seriesofhopes.files.wordpress.com/2010/01/the_scream_edvard_munch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81000"/>
            <a:ext cx="4572000" cy="58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676400"/>
            <a:ext cx="8458200" cy="533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Theme song for Madness and Literature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(Napoleon XIV: “They’re Coming to Take Me Away,” 1966)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22" name="Picture 2" descr="http://www.thetrickery.com/ama/med/straitjacket_new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590800"/>
            <a:ext cx="3662363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3124200" y="62484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newmradio.wordpress.com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Literature </a:t>
            </a:r>
            <a:r>
              <a:rPr lang="en-US" i="1" smtClean="0"/>
              <a:t>and</a:t>
            </a:r>
            <a:r>
              <a:rPr lang="en-US" smtClean="0"/>
              <a:t> Madness</a:t>
            </a:r>
          </a:p>
        </p:txBody>
      </p:sp>
      <p:sp>
        <p:nvSpPr>
          <p:cNvPr id="14338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FFFF00"/>
                </a:solidFill>
              </a:rPr>
              <a:t>Literature Course</a:t>
            </a:r>
          </a:p>
          <a:p>
            <a:endParaRPr lang="en-US" smtClean="0"/>
          </a:p>
          <a:p>
            <a:r>
              <a:rPr lang="en-US" smtClean="0"/>
              <a:t>Literature “about” madness</a:t>
            </a:r>
          </a:p>
        </p:txBody>
      </p:sp>
      <p:sp>
        <p:nvSpPr>
          <p:cNvPr id="14339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FFFF00"/>
                </a:solidFill>
              </a:rPr>
              <a:t>Healthcare Course</a:t>
            </a:r>
          </a:p>
          <a:p>
            <a:endParaRPr lang="en-US" smtClean="0"/>
          </a:p>
          <a:p>
            <a:r>
              <a:rPr lang="en-US" smtClean="0"/>
              <a:t>Madness through literature</a:t>
            </a:r>
          </a:p>
          <a:p>
            <a:endParaRPr lang="en-US" smtClean="0"/>
          </a:p>
          <a:p>
            <a:r>
              <a:rPr lang="en-US" smtClean="0"/>
              <a:t>Mental disorders as seen through literature; analyzed using literary theories, concepts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blog.global-integration.com/wp-content/uploads/2008/12/life-in-a-matrix-9-breaking-the-sil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0010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2895600" y="61722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from  www.global-integration.com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219200"/>
            <a:ext cx="4876800" cy="452596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200" dirty="0" smtClean="0">
                <a:solidFill>
                  <a:srgbClr val="FFFF00"/>
                </a:solidFill>
              </a:rPr>
              <a:t>The instructor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--My evolution towards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medical humanities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200" dirty="0" smtClean="0">
                <a:solidFill>
                  <a:srgbClr val="FFFF00"/>
                </a:solidFill>
              </a:rPr>
              <a:t>The students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--Health sciences context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200" dirty="0" smtClean="0">
                <a:solidFill>
                  <a:srgbClr val="FFFF00"/>
                </a:solidFill>
              </a:rPr>
              <a:t>The course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--Specific examples of application 	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2209800"/>
            <a:ext cx="4495800" cy="4038600"/>
          </a:xfrm>
        </p:spPr>
        <p:txBody>
          <a:bodyPr/>
          <a:lstStyle/>
          <a:p>
            <a:r>
              <a:rPr lang="en-US" sz="3600" smtClean="0"/>
              <a:t>What do they need?</a:t>
            </a:r>
          </a:p>
          <a:p>
            <a:endParaRPr lang="en-US" sz="3600" smtClean="0"/>
          </a:p>
          <a:p>
            <a:r>
              <a:rPr lang="en-US" sz="3600" smtClean="0"/>
              <a:t>What do they want?</a:t>
            </a:r>
          </a:p>
          <a:p>
            <a:endParaRPr lang="en-US" sz="3600" smtClean="0"/>
          </a:p>
          <a:p>
            <a:r>
              <a:rPr lang="en-US" sz="3600" smtClean="0"/>
              <a:t>How can my course help</a:t>
            </a:r>
            <a:r>
              <a:rPr lang="en-US" sz="3200" smtClean="0"/>
              <a:t>?</a:t>
            </a:r>
          </a:p>
        </p:txBody>
      </p:sp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3200400" y="1143000"/>
            <a:ext cx="297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FF00"/>
                </a:solidFill>
                <a:latin typeface="Calibri" pitchFamily="34" charset="0"/>
              </a:rPr>
              <a:t>The Students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Relevance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05000"/>
            <a:ext cx="5867400" cy="4525963"/>
          </a:xfrm>
        </p:spPr>
        <p:txBody>
          <a:bodyPr/>
          <a:lstStyle/>
          <a:p>
            <a:r>
              <a:rPr lang="en-US" sz="3200" smtClean="0"/>
              <a:t>Patient/client communication</a:t>
            </a:r>
          </a:p>
          <a:p>
            <a:endParaRPr lang="en-US" sz="3200" smtClean="0"/>
          </a:p>
          <a:p>
            <a:r>
              <a:rPr lang="en-US" sz="3200" smtClean="0"/>
              <a:t>Professional and personal self</a:t>
            </a:r>
          </a:p>
          <a:p>
            <a:endParaRPr lang="en-US" sz="3200" smtClean="0"/>
          </a:p>
          <a:p>
            <a:r>
              <a:rPr lang="en-US" sz="3200" smtClean="0"/>
              <a:t>Problem solving</a:t>
            </a:r>
          </a:p>
          <a:p>
            <a:endParaRPr lang="en-US" sz="3200" smtClean="0"/>
          </a:p>
          <a:p>
            <a:r>
              <a:rPr lang="en-US" sz="3200" smtClean="0"/>
              <a:t>Empathy (stories vs. labels)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Tools of literary analysis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3810000"/>
            <a:ext cx="4038600" cy="2057400"/>
          </a:xfrm>
        </p:spPr>
        <p:txBody>
          <a:bodyPr rtlCol="0">
            <a:normAutofit fontScale="92500"/>
          </a:bodyPr>
          <a:lstStyle/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narrative theory: 	coherence</a:t>
            </a:r>
          </a:p>
          <a:p>
            <a:pPr marL="342900" lvl="1" indent="-3429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narrative deconstruction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3810000"/>
            <a:ext cx="4038600" cy="18288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narrative therapy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narrative psychology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1066800" y="1752600"/>
            <a:ext cx="7086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Macro level—narrative structure, plot, theme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File:Poprishchin by Rep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676400"/>
            <a:ext cx="3152775" cy="44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2133600" y="6172200"/>
            <a:ext cx="480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Ilya Repin, </a:t>
            </a:r>
            <a:r>
              <a:rPr lang="en-US" i="1">
                <a:latin typeface="Calibri" pitchFamily="34" charset="0"/>
              </a:rPr>
              <a:t>Poprishchin </a:t>
            </a:r>
            <a:r>
              <a:rPr lang="en-US">
                <a:latin typeface="Calibri" pitchFamily="34" charset="0"/>
              </a:rPr>
              <a:t> [Gogol’s madman] (1882)</a:t>
            </a:r>
            <a:endParaRPr lang="en-US" i="1">
              <a:latin typeface="Calibri" pitchFamily="34" charset="0"/>
            </a:endParaRP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685800" y="685800"/>
            <a:ext cx="769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alibri" pitchFamily="34" charset="0"/>
              </a:rPr>
              <a:t>Gogol,  “The Diary of a Madman” (1835)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File:Poprishchin by Rep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81200" y="-685800"/>
            <a:ext cx="12800013" cy="179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2650</TotalTime>
  <Words>227</Words>
  <Application>Microsoft Office PowerPoint</Application>
  <PresentationFormat>On-screen Show (4:3)</PresentationFormat>
  <Paragraphs>90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Peering Outside the Silo: Portrayals of Mental Disorders and the Education of Healthcare Professionals </vt:lpstr>
      <vt:lpstr>Literature and Madness</vt:lpstr>
      <vt:lpstr>Slide 3</vt:lpstr>
      <vt:lpstr>Slide 4</vt:lpstr>
      <vt:lpstr>Slide 5</vt:lpstr>
      <vt:lpstr>Relevance</vt:lpstr>
      <vt:lpstr>Tools of literary analysis</vt:lpstr>
      <vt:lpstr>Slide 8</vt:lpstr>
      <vt:lpstr>Slide 9</vt:lpstr>
      <vt:lpstr>Slide 10</vt:lpstr>
      <vt:lpstr>Slide 11</vt:lpstr>
      <vt:lpstr>Deconstruction</vt:lpstr>
      <vt:lpstr>Micro/Elemental Level</vt:lpstr>
      <vt:lpstr>Deconstruction</vt:lpstr>
      <vt:lpstr>Reader Response Criticism</vt:lpstr>
      <vt:lpstr>Slide 16</vt:lpstr>
      <vt:lpstr>Slide 17</vt:lpstr>
      <vt:lpstr>Theme song for Madness and Literature   (Napoleon XIV: “They’re Coming to Take Me Away,” 1966)   </vt:lpstr>
    </vt:vector>
  </TitlesOfParts>
  <Company>Drexel 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Charley</dc:creator>
  <cp:lastModifiedBy>Charley</cp:lastModifiedBy>
  <cp:revision>94</cp:revision>
  <dcterms:created xsi:type="dcterms:W3CDTF">2010-07-12T18:56:42Z</dcterms:created>
  <dcterms:modified xsi:type="dcterms:W3CDTF">2010-08-11T13:11:54Z</dcterms:modified>
</cp:coreProperties>
</file>